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Playfair Display"/>
      <p:regular r:id="rId38"/>
      <p:bold r:id="rId39"/>
      <p:italic r:id="rId40"/>
      <p:boldItalic r:id="rId41"/>
    </p:embeddedFont>
    <p:embeddedFont>
      <p:font typeface="Montserrat"/>
      <p:regular r:id="rId42"/>
      <p:bold r:id="rId43"/>
      <p:italic r:id="rId44"/>
      <p:boldItalic r:id="rId45"/>
    </p:embeddedFont>
    <p:embeddedFont>
      <p:font typeface="Oswald"/>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EDDEB10-DE36-40E0-8C8A-A769B6456B2E}">
  <a:tblStyle styleId="{3EDDEB10-DE36-40E0-8C8A-A769B6456B2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layfairDisplay-italic.fntdata"/><Relationship Id="rId20" Type="http://schemas.openxmlformats.org/officeDocument/2006/relationships/slide" Target="slides/slide14.xml"/><Relationship Id="rId42" Type="http://schemas.openxmlformats.org/officeDocument/2006/relationships/font" Target="fonts/Montserrat-regular.fntdata"/><Relationship Id="rId41" Type="http://schemas.openxmlformats.org/officeDocument/2006/relationships/font" Target="fonts/PlayfairDisplay-boldItalic.fntdata"/><Relationship Id="rId22" Type="http://schemas.openxmlformats.org/officeDocument/2006/relationships/slide" Target="slides/slide16.xml"/><Relationship Id="rId44" Type="http://schemas.openxmlformats.org/officeDocument/2006/relationships/font" Target="fonts/Montserrat-italic.fntdata"/><Relationship Id="rId21" Type="http://schemas.openxmlformats.org/officeDocument/2006/relationships/slide" Target="slides/slide15.xml"/><Relationship Id="rId43" Type="http://schemas.openxmlformats.org/officeDocument/2006/relationships/font" Target="fonts/Montserrat-bold.fntdata"/><Relationship Id="rId24" Type="http://schemas.openxmlformats.org/officeDocument/2006/relationships/slide" Target="slides/slide18.xml"/><Relationship Id="rId46" Type="http://schemas.openxmlformats.org/officeDocument/2006/relationships/font" Target="fonts/Oswald-regular.fntdata"/><Relationship Id="rId23" Type="http://schemas.openxmlformats.org/officeDocument/2006/relationships/slide" Target="slides/slide17.xml"/><Relationship Id="rId45"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Oswald-bold.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PlayfairDisplay-bold.fntdata"/><Relationship Id="rId16" Type="http://schemas.openxmlformats.org/officeDocument/2006/relationships/slide" Target="slides/slide10.xml"/><Relationship Id="rId38" Type="http://schemas.openxmlformats.org/officeDocument/2006/relationships/font" Target="fonts/PlayfairDisplay-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94a145fa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94a145fa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94a145fa6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94a145fa6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94a145fa6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94a145fa6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94a145fa6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94a145fa6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94a145fa6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94a145fa6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94a145fa6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94a145fa6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94a145fa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94a145fa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94a145fa6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94a145fa6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94a145fa6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94a145fa6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594a145fa6_2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594a145fa6_2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94a145fa6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94a145fa6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94a145fa6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94a145fa6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94a145fa6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94a145fa6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94a145fa6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94a145fa6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94a145fa6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94a145fa6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94a145fa6_3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94a145fa6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594a145fa6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94a145fa6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594a145fa6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594a145fa6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94a145fa6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594a145fa6_3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94a145fa6_3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94a145fa6_3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94a145fa6_2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94a145fa6_2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594a145fa6_3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594a145fa6_3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94a145fa6_3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594a145fa6_3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94a145fa6_3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594a145fa6_3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594a145fa6_3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594a145fa6_3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4358475" y="0"/>
            <a:ext cx="3853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type="ctrTitle"/>
          </p:nvPr>
        </p:nvSpPr>
        <p:spPr>
          <a:xfrm>
            <a:off x="344250" y="1403850"/>
            <a:ext cx="8455500" cy="2146800"/>
          </a:xfrm>
          <a:prstGeom prst="rect">
            <a:avLst/>
          </a:prstGeom>
          <a:solidFill>
            <a:srgbClr val="FFFFFF"/>
          </a:solidFill>
          <a:ln>
            <a:noFill/>
          </a:ln>
        </p:spPr>
        <p:txBody>
          <a:bodyPr anchorCtr="0" anchor="ctr" bIns="91425" lIns="91425" spcFirstLastPara="1" rIns="91425" wrap="square" tIns="91425"/>
          <a:lstStyle>
            <a:lvl1pPr lvl="0"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a:ln>
            <a:noFill/>
          </a:ln>
        </p:spPr>
        <p:txBody>
          <a:bodyPr anchorCtr="0" anchor="ctr" bIns="91425" lIns="91425" spcFirstLastPara="1" rIns="91425" wrap="square" tIns="91425"/>
          <a:lstStyle>
            <a:lvl1pPr lvl="0"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14000"/>
              <a:buFont typeface="Montserrat"/>
              <a:buNone/>
              <a:defRPr sz="14000">
                <a:latin typeface="Montserrat"/>
                <a:ea typeface="Montserrat"/>
                <a:cs typeface="Montserrat"/>
                <a:sym typeface="Montserrat"/>
              </a:defRPr>
            </a:lvl1pPr>
            <a:lvl2pPr lvl="1" algn="ctr">
              <a:lnSpc>
                <a:spcPct val="100000"/>
              </a:lnSpc>
              <a:spcBef>
                <a:spcPts val="0"/>
              </a:spcBef>
              <a:spcAft>
                <a:spcPts val="0"/>
              </a:spcAft>
              <a:buSzPts val="14000"/>
              <a:buFont typeface="Montserrat"/>
              <a:buNone/>
              <a:defRPr sz="14000">
                <a:latin typeface="Montserrat"/>
                <a:ea typeface="Montserrat"/>
                <a:cs typeface="Montserrat"/>
                <a:sym typeface="Montserrat"/>
              </a:defRPr>
            </a:lvl2pPr>
            <a:lvl3pPr lvl="2" algn="ctr">
              <a:lnSpc>
                <a:spcPct val="100000"/>
              </a:lnSpc>
              <a:spcBef>
                <a:spcPts val="0"/>
              </a:spcBef>
              <a:spcAft>
                <a:spcPts val="0"/>
              </a:spcAft>
              <a:buSzPts val="14000"/>
              <a:buFont typeface="Montserrat"/>
              <a:buNone/>
              <a:defRPr sz="14000">
                <a:latin typeface="Montserrat"/>
                <a:ea typeface="Montserrat"/>
                <a:cs typeface="Montserrat"/>
                <a:sym typeface="Montserrat"/>
              </a:defRPr>
            </a:lvl3pPr>
            <a:lvl4pPr lvl="3" algn="ctr">
              <a:lnSpc>
                <a:spcPct val="100000"/>
              </a:lnSpc>
              <a:spcBef>
                <a:spcPts val="0"/>
              </a:spcBef>
              <a:spcAft>
                <a:spcPts val="0"/>
              </a:spcAft>
              <a:buSzPts val="14000"/>
              <a:buFont typeface="Montserrat"/>
              <a:buNone/>
              <a:defRPr sz="14000">
                <a:latin typeface="Montserrat"/>
                <a:ea typeface="Montserrat"/>
                <a:cs typeface="Montserrat"/>
                <a:sym typeface="Montserrat"/>
              </a:defRPr>
            </a:lvl4pPr>
            <a:lvl5pPr lvl="4" algn="ctr">
              <a:lnSpc>
                <a:spcPct val="100000"/>
              </a:lnSpc>
              <a:spcBef>
                <a:spcPts val="0"/>
              </a:spcBef>
              <a:spcAft>
                <a:spcPts val="0"/>
              </a:spcAft>
              <a:buSzPts val="14000"/>
              <a:buFont typeface="Montserrat"/>
              <a:buNone/>
              <a:defRPr sz="14000">
                <a:latin typeface="Montserrat"/>
                <a:ea typeface="Montserrat"/>
                <a:cs typeface="Montserrat"/>
                <a:sym typeface="Montserrat"/>
              </a:defRPr>
            </a:lvl5pPr>
            <a:lvl6pPr lvl="5" algn="ctr">
              <a:lnSpc>
                <a:spcPct val="100000"/>
              </a:lnSpc>
              <a:spcBef>
                <a:spcPts val="0"/>
              </a:spcBef>
              <a:spcAft>
                <a:spcPts val="0"/>
              </a:spcAft>
              <a:buSzPts val="14000"/>
              <a:buFont typeface="Montserrat"/>
              <a:buNone/>
              <a:defRPr sz="14000">
                <a:latin typeface="Montserrat"/>
                <a:ea typeface="Montserrat"/>
                <a:cs typeface="Montserrat"/>
                <a:sym typeface="Montserrat"/>
              </a:defRPr>
            </a:lvl6pPr>
            <a:lvl7pPr lvl="6" algn="ctr">
              <a:lnSpc>
                <a:spcPct val="100000"/>
              </a:lnSpc>
              <a:spcBef>
                <a:spcPts val="0"/>
              </a:spcBef>
              <a:spcAft>
                <a:spcPts val="0"/>
              </a:spcAft>
              <a:buSzPts val="14000"/>
              <a:buFont typeface="Montserrat"/>
              <a:buNone/>
              <a:defRPr sz="14000">
                <a:latin typeface="Montserrat"/>
                <a:ea typeface="Montserrat"/>
                <a:cs typeface="Montserrat"/>
                <a:sym typeface="Montserrat"/>
              </a:defRPr>
            </a:lvl7pPr>
            <a:lvl8pPr lvl="7" algn="ctr">
              <a:lnSpc>
                <a:spcPct val="100000"/>
              </a:lnSpc>
              <a:spcBef>
                <a:spcPts val="0"/>
              </a:spcBef>
              <a:spcAft>
                <a:spcPts val="0"/>
              </a:spcAft>
              <a:buSzPts val="14000"/>
              <a:buFont typeface="Montserrat"/>
              <a:buNone/>
              <a:defRPr sz="14000">
                <a:latin typeface="Montserrat"/>
                <a:ea typeface="Montserrat"/>
                <a:cs typeface="Montserrat"/>
                <a:sym typeface="Montserrat"/>
              </a:defRPr>
            </a:lvl8pPr>
            <a:lvl9pPr lvl="8" algn="ctr">
              <a:lnSpc>
                <a:spcPct val="100000"/>
              </a:lnSpc>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lstStyle>
            <a:lvl1pPr indent="-342900" lvl="0" marL="457200" algn="ctr">
              <a:lnSpc>
                <a:spcPct val="115000"/>
              </a:lnSpc>
              <a:spcBef>
                <a:spcPts val="0"/>
              </a:spcBef>
              <a:spcAft>
                <a:spcPts val="0"/>
              </a:spcAft>
              <a:buSzPts val="1800"/>
              <a:buChar char="●"/>
              <a:defRPr>
                <a:highlight>
                  <a:schemeClr val="dk1"/>
                </a:highlight>
              </a:defRPr>
            </a:lvl1pPr>
            <a:lvl2pPr indent="-317500" lvl="1" marL="914400" algn="ctr">
              <a:lnSpc>
                <a:spcPct val="115000"/>
              </a:lnSpc>
              <a:spcBef>
                <a:spcPts val="1600"/>
              </a:spcBef>
              <a:spcAft>
                <a:spcPts val="0"/>
              </a:spcAft>
              <a:buSzPts val="1400"/>
              <a:buChar char="○"/>
              <a:defRPr>
                <a:highlight>
                  <a:schemeClr val="dk1"/>
                </a:highlight>
              </a:defRPr>
            </a:lvl2pPr>
            <a:lvl3pPr indent="-317500" lvl="2" marL="1371600" algn="ctr">
              <a:lnSpc>
                <a:spcPct val="115000"/>
              </a:lnSpc>
              <a:spcBef>
                <a:spcPts val="1600"/>
              </a:spcBef>
              <a:spcAft>
                <a:spcPts val="0"/>
              </a:spcAft>
              <a:buSzPts val="1400"/>
              <a:buChar char="■"/>
              <a:defRPr>
                <a:highlight>
                  <a:schemeClr val="dk1"/>
                </a:highlight>
              </a:defRPr>
            </a:lvl3pPr>
            <a:lvl4pPr indent="-317500" lvl="3" marL="1828800" algn="ctr">
              <a:lnSpc>
                <a:spcPct val="115000"/>
              </a:lnSpc>
              <a:spcBef>
                <a:spcPts val="1600"/>
              </a:spcBef>
              <a:spcAft>
                <a:spcPts val="0"/>
              </a:spcAft>
              <a:buSzPts val="1400"/>
              <a:buChar char="●"/>
              <a:defRPr>
                <a:highlight>
                  <a:schemeClr val="dk1"/>
                </a:highlight>
              </a:defRPr>
            </a:lvl4pPr>
            <a:lvl5pPr indent="-317500" lvl="4" marL="2286000" algn="ctr">
              <a:lnSpc>
                <a:spcPct val="115000"/>
              </a:lnSpc>
              <a:spcBef>
                <a:spcPts val="1600"/>
              </a:spcBef>
              <a:spcAft>
                <a:spcPts val="0"/>
              </a:spcAft>
              <a:buSzPts val="1400"/>
              <a:buChar char="○"/>
              <a:defRPr>
                <a:highlight>
                  <a:schemeClr val="dk1"/>
                </a:highlight>
              </a:defRPr>
            </a:lvl5pPr>
            <a:lvl6pPr indent="-317500" lvl="5" marL="2743200" algn="ctr">
              <a:lnSpc>
                <a:spcPct val="115000"/>
              </a:lnSpc>
              <a:spcBef>
                <a:spcPts val="1600"/>
              </a:spcBef>
              <a:spcAft>
                <a:spcPts val="0"/>
              </a:spcAft>
              <a:buSzPts val="1400"/>
              <a:buChar char="■"/>
              <a:defRPr>
                <a:highlight>
                  <a:schemeClr val="dk1"/>
                </a:highlight>
              </a:defRPr>
            </a:lvl6pPr>
            <a:lvl7pPr indent="-317500" lvl="6" marL="3200400" algn="ctr">
              <a:lnSpc>
                <a:spcPct val="115000"/>
              </a:lnSpc>
              <a:spcBef>
                <a:spcPts val="1600"/>
              </a:spcBef>
              <a:spcAft>
                <a:spcPts val="0"/>
              </a:spcAft>
              <a:buSzPts val="1400"/>
              <a:buChar char="●"/>
              <a:defRPr>
                <a:highlight>
                  <a:schemeClr val="dk1"/>
                </a:highlight>
              </a:defRPr>
            </a:lvl7pPr>
            <a:lvl8pPr indent="-317500" lvl="7" marL="3657600" algn="ctr">
              <a:lnSpc>
                <a:spcPct val="115000"/>
              </a:lnSpc>
              <a:spcBef>
                <a:spcPts val="1600"/>
              </a:spcBef>
              <a:spcAft>
                <a:spcPts val="0"/>
              </a:spcAft>
              <a:buSzPts val="1400"/>
              <a:buChar char="○"/>
              <a:defRPr>
                <a:highlight>
                  <a:schemeClr val="dk1"/>
                </a:highlight>
              </a:defRPr>
            </a:lvl8pPr>
            <a:lvl9pPr indent="-317500" lvl="8" marL="4114800" algn="ctr">
              <a:lnSpc>
                <a:spcPct val="115000"/>
              </a:lnSpc>
              <a:spcBef>
                <a:spcPts val="1600"/>
              </a:spcBef>
              <a:spcAft>
                <a:spcPts val="160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5" name="Shape 15"/>
        <p:cNvGrpSpPr/>
        <p:nvPr/>
      </p:nvGrpSpPr>
      <p:grpSpPr>
        <a:xfrm>
          <a:off x="0" y="0"/>
          <a:ext cx="0" cy="0"/>
          <a:chOff x="0" y="0"/>
          <a:chExt cx="0" cy="0"/>
        </a:xfrm>
      </p:grpSpPr>
      <p:sp>
        <p:nvSpPr>
          <p:cNvPr id="16" name="Google Shape;16;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7" name="Google Shape;17;p3"/>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8" name="Google Shape;18;p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9" name="Shape 19"/>
        <p:cNvGrpSpPr/>
        <p:nvPr/>
      </p:nvGrpSpPr>
      <p:grpSpPr>
        <a:xfrm>
          <a:off x="0" y="0"/>
          <a:ext cx="0" cy="0"/>
          <a:chOff x="0" y="0"/>
          <a:chExt cx="0" cy="0"/>
        </a:xfrm>
      </p:grpSpPr>
      <p:sp>
        <p:nvSpPr>
          <p:cNvPr id="20" name="Google Shape;20;p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algn="l">
              <a:lnSpc>
                <a:spcPct val="100000"/>
              </a:lnSpc>
              <a:spcBef>
                <a:spcPts val="0"/>
              </a:spcBef>
              <a:spcAft>
                <a:spcPts val="0"/>
              </a:spcAft>
              <a:buSzPts val="1800"/>
              <a:buNone/>
              <a:defRPr>
                <a:highlight>
                  <a:schemeClr val="dk1"/>
                </a:highlight>
              </a:defRPr>
            </a:lvl1pPr>
          </a:lstStyle>
          <a:p/>
        </p:txBody>
      </p:sp>
      <p:sp>
        <p:nvSpPr>
          <p:cNvPr id="21" name="Google Shape;21;p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5"/>
        </a:solidFill>
      </p:bgPr>
    </p:bg>
    <p:spTree>
      <p:nvGrpSpPr>
        <p:cNvPr id="22" name="Shape 22"/>
        <p:cNvGrpSpPr/>
        <p:nvPr/>
      </p:nvGrpSpPr>
      <p:grpSpPr>
        <a:xfrm>
          <a:off x="0" y="0"/>
          <a:ext cx="0" cy="0"/>
          <a:chOff x="0" y="0"/>
          <a:chExt cx="0" cy="0"/>
        </a:xfrm>
      </p:grpSpPr>
      <p:sp>
        <p:nvSpPr>
          <p:cNvPr id="23" name="Google Shape;23;p5"/>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5"/>
          <p:cNvSpPr txBox="1"/>
          <p:nvPr>
            <p:ph type="title"/>
          </p:nvPr>
        </p:nvSpPr>
        <p:spPr>
          <a:xfrm>
            <a:off x="344250" y="1403850"/>
            <a:ext cx="8455500" cy="2146800"/>
          </a:xfrm>
          <a:prstGeom prst="rect">
            <a:avLst/>
          </a:prstGeom>
          <a:solidFill>
            <a:srgbClr val="FFFFFF"/>
          </a:solidFill>
          <a:ln>
            <a:noFill/>
          </a:ln>
        </p:spPr>
        <p:txBody>
          <a:bodyPr anchorCtr="0" anchor="ctr" bIns="91425" lIns="91425" spcFirstLastPara="1" rIns="91425" wrap="square" tIns="91425"/>
          <a:lstStyle>
            <a:lvl1pPr lvl="0"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25" name="Google Shape;25;p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8" name="Google Shape;28;p6"/>
          <p:cNvSpPr txBox="1"/>
          <p:nvPr>
            <p:ph idx="1" type="body"/>
          </p:nvPr>
        </p:nvSpPr>
        <p:spPr>
          <a:xfrm>
            <a:off x="311700" y="1234050"/>
            <a:ext cx="3999900" cy="3334800"/>
          </a:xfrm>
          <a:prstGeom prst="rect">
            <a:avLst/>
          </a:prstGeom>
          <a:noFill/>
          <a:ln>
            <a:noFill/>
          </a:ln>
        </p:spPr>
        <p:txBody>
          <a:bodyPr anchorCtr="0" anchor="t" bIns="91425" lIns="91425" spcFirstLastPara="1" rIns="91425" wrap="square" tIns="91425"/>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 name="Google Shape;29;p6"/>
          <p:cNvSpPr txBox="1"/>
          <p:nvPr>
            <p:ph idx="2" type="body"/>
          </p:nvPr>
        </p:nvSpPr>
        <p:spPr>
          <a:xfrm>
            <a:off x="4832400" y="1234050"/>
            <a:ext cx="3999900" cy="3334800"/>
          </a:xfrm>
          <a:prstGeom prst="rect">
            <a:avLst/>
          </a:prstGeom>
          <a:noFill/>
          <a:ln>
            <a:noFill/>
          </a:ln>
        </p:spPr>
        <p:txBody>
          <a:bodyPr anchorCtr="0" anchor="t" bIns="91425" lIns="91425" spcFirstLastPara="1" rIns="91425" wrap="square" tIns="91425"/>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 name="Google Shape;30;p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3" name="Google Shape;33;p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sp>
        <p:nvSpPr>
          <p:cNvPr id="35" name="Google Shape;35;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 name="Google Shape;36;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7" name="Google Shape;37;p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8" name="Shape 38"/>
        <p:cNvGrpSpPr/>
        <p:nvPr/>
      </p:nvGrpSpPr>
      <p:grpSpPr>
        <a:xfrm>
          <a:off x="0" y="0"/>
          <a:ext cx="0" cy="0"/>
          <a:chOff x="0" y="0"/>
          <a:chExt cx="0" cy="0"/>
        </a:xfrm>
      </p:grpSpPr>
      <p:sp>
        <p:nvSpPr>
          <p:cNvPr id="39" name="Google Shape;39;p9"/>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40" name="Google Shape;40;p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10"/>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 name="Google Shape;43;p10"/>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4" name="Google Shape;44;p10"/>
          <p:cNvSpPr txBox="1"/>
          <p:nvPr>
            <p:ph type="title"/>
          </p:nvPr>
        </p:nvSpPr>
        <p:spPr>
          <a:xfrm>
            <a:off x="265500" y="1081675"/>
            <a:ext cx="4045200" cy="17862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5" name="Google Shape;45;p10"/>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6" name="Google Shape;46;p1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lstStyle>
            <a:lvl1pPr indent="-342900" lvl="0" marL="457200" algn="l">
              <a:lnSpc>
                <a:spcPct val="115000"/>
              </a:lnSpc>
              <a:spcBef>
                <a:spcPts val="0"/>
              </a:spcBef>
              <a:spcAft>
                <a:spcPts val="0"/>
              </a:spcAft>
              <a:buSzPts val="1800"/>
              <a:buChar char="●"/>
              <a:defRPr>
                <a:highlight>
                  <a:schemeClr val="lt1"/>
                </a:highlight>
              </a:defRPr>
            </a:lvl1pPr>
            <a:lvl2pPr indent="-317500" lvl="1" marL="914400" algn="l">
              <a:lnSpc>
                <a:spcPct val="115000"/>
              </a:lnSpc>
              <a:spcBef>
                <a:spcPts val="1600"/>
              </a:spcBef>
              <a:spcAft>
                <a:spcPts val="0"/>
              </a:spcAft>
              <a:buSzPts val="1400"/>
              <a:buChar char="○"/>
              <a:defRPr>
                <a:highlight>
                  <a:schemeClr val="lt1"/>
                </a:highlight>
              </a:defRPr>
            </a:lvl2pPr>
            <a:lvl3pPr indent="-317500" lvl="2" marL="1371600" algn="l">
              <a:lnSpc>
                <a:spcPct val="115000"/>
              </a:lnSpc>
              <a:spcBef>
                <a:spcPts val="1600"/>
              </a:spcBef>
              <a:spcAft>
                <a:spcPts val="0"/>
              </a:spcAft>
              <a:buSzPts val="1400"/>
              <a:buChar char="■"/>
              <a:defRPr>
                <a:highlight>
                  <a:schemeClr val="lt1"/>
                </a:highlight>
              </a:defRPr>
            </a:lvl3pPr>
            <a:lvl4pPr indent="-317500" lvl="3" marL="1828800" algn="l">
              <a:lnSpc>
                <a:spcPct val="115000"/>
              </a:lnSpc>
              <a:spcBef>
                <a:spcPts val="1600"/>
              </a:spcBef>
              <a:spcAft>
                <a:spcPts val="0"/>
              </a:spcAft>
              <a:buSzPts val="1400"/>
              <a:buChar char="●"/>
              <a:defRPr>
                <a:highlight>
                  <a:schemeClr val="lt1"/>
                </a:highlight>
              </a:defRPr>
            </a:lvl4pPr>
            <a:lvl5pPr indent="-317500" lvl="4" marL="2286000" algn="l">
              <a:lnSpc>
                <a:spcPct val="115000"/>
              </a:lnSpc>
              <a:spcBef>
                <a:spcPts val="1600"/>
              </a:spcBef>
              <a:spcAft>
                <a:spcPts val="0"/>
              </a:spcAft>
              <a:buSzPts val="1400"/>
              <a:buChar char="○"/>
              <a:defRPr>
                <a:highlight>
                  <a:schemeClr val="lt1"/>
                </a:highlight>
              </a:defRPr>
            </a:lvl5pPr>
            <a:lvl6pPr indent="-317500" lvl="5" marL="2743200" algn="l">
              <a:lnSpc>
                <a:spcPct val="115000"/>
              </a:lnSpc>
              <a:spcBef>
                <a:spcPts val="1600"/>
              </a:spcBef>
              <a:spcAft>
                <a:spcPts val="0"/>
              </a:spcAft>
              <a:buSzPts val="1400"/>
              <a:buChar char="■"/>
              <a:defRPr>
                <a:highlight>
                  <a:schemeClr val="lt1"/>
                </a:highlight>
              </a:defRPr>
            </a:lvl6pPr>
            <a:lvl7pPr indent="-317500" lvl="6" marL="3200400" algn="l">
              <a:lnSpc>
                <a:spcPct val="115000"/>
              </a:lnSpc>
              <a:spcBef>
                <a:spcPts val="1600"/>
              </a:spcBef>
              <a:spcAft>
                <a:spcPts val="0"/>
              </a:spcAft>
              <a:buSzPts val="1400"/>
              <a:buChar char="●"/>
              <a:defRPr>
                <a:highlight>
                  <a:schemeClr val="lt1"/>
                </a:highlight>
              </a:defRPr>
            </a:lvl7pPr>
            <a:lvl8pPr indent="-317500" lvl="7" marL="3657600" algn="l">
              <a:lnSpc>
                <a:spcPct val="115000"/>
              </a:lnSpc>
              <a:spcBef>
                <a:spcPts val="1600"/>
              </a:spcBef>
              <a:spcAft>
                <a:spcPts val="0"/>
              </a:spcAft>
              <a:buSzPts val="1400"/>
              <a:buChar char="○"/>
              <a:defRPr>
                <a:highlight>
                  <a:schemeClr val="lt1"/>
                </a:highlight>
              </a:defRPr>
            </a:lvl8pPr>
            <a:lvl9pPr indent="-317500" lvl="8" marL="4114800" algn="l">
              <a:lnSpc>
                <a:spcPct val="115000"/>
              </a:lnSpc>
              <a:spcBef>
                <a:spcPts val="1600"/>
              </a:spcBef>
              <a:spcAft>
                <a:spcPts val="1600"/>
              </a:spcAft>
              <a:buSzPts val="1400"/>
              <a:buChar char="■"/>
              <a:defRPr>
                <a:highlight>
                  <a:schemeClr val="lt1"/>
                </a:highlight>
              </a:defRPr>
            </a:lvl9pPr>
          </a:lstStyle>
          <a:p/>
        </p:txBody>
      </p:sp>
      <p:sp>
        <p:nvSpPr>
          <p:cNvPr id="47" name="Google Shape;47;p1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Playfair Display"/>
              <a:buChar char="●"/>
              <a:defRPr b="0" i="0" sz="1800" u="none" cap="none" strike="noStrike">
                <a:solidFill>
                  <a:schemeClr val="dk2"/>
                </a:solidFill>
                <a:latin typeface="Playfair Display"/>
                <a:ea typeface="Playfair Display"/>
                <a:cs typeface="Playfair Display"/>
                <a:sym typeface="Playfair Display"/>
              </a:defRPr>
            </a:lvl1pPr>
            <a:lvl2pPr indent="-317500" lvl="1" marL="914400" marR="0" rtl="0" algn="l">
              <a:lnSpc>
                <a:spcPct val="115000"/>
              </a:lnSpc>
              <a:spcBef>
                <a:spcPts val="160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2pPr>
            <a:lvl3pPr indent="-317500" lvl="2" marL="1371600" marR="0" rtl="0" algn="l">
              <a:lnSpc>
                <a:spcPct val="115000"/>
              </a:lnSpc>
              <a:spcBef>
                <a:spcPts val="160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3pPr>
            <a:lvl4pPr indent="-317500" lvl="3" marL="1828800" marR="0" rtl="0" algn="l">
              <a:lnSpc>
                <a:spcPct val="115000"/>
              </a:lnSpc>
              <a:spcBef>
                <a:spcPts val="160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4pPr>
            <a:lvl5pPr indent="-317500" lvl="4" marL="2286000" marR="0" rtl="0" algn="l">
              <a:lnSpc>
                <a:spcPct val="115000"/>
              </a:lnSpc>
              <a:spcBef>
                <a:spcPts val="160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5pPr>
            <a:lvl6pPr indent="-317500" lvl="5" marL="2743200" marR="0" rtl="0" algn="l">
              <a:lnSpc>
                <a:spcPct val="115000"/>
              </a:lnSpc>
              <a:spcBef>
                <a:spcPts val="160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6pPr>
            <a:lvl7pPr indent="-317500" lvl="6" marL="3200400" marR="0" rtl="0" algn="l">
              <a:lnSpc>
                <a:spcPct val="115000"/>
              </a:lnSpc>
              <a:spcBef>
                <a:spcPts val="160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7pPr>
            <a:lvl8pPr indent="-317500" lvl="7" marL="3657600" marR="0" rtl="0" algn="l">
              <a:lnSpc>
                <a:spcPct val="115000"/>
              </a:lnSpc>
              <a:spcBef>
                <a:spcPts val="160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8pPr>
            <a:lvl9pPr indent="-317500" lvl="8" marL="4114800" marR="0" rtl="0" algn="l">
              <a:lnSpc>
                <a:spcPct val="115000"/>
              </a:lnSpc>
              <a:spcBef>
                <a:spcPts val="1600"/>
              </a:spcBef>
              <a:spcAft>
                <a:spcPts val="160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global.kyocera.com/ecology/index.html" TargetMode="External"/><Relationship Id="rId4" Type="http://schemas.openxmlformats.org/officeDocument/2006/relationships/hyperlink" Target="https://zh.wikipedia.org/wiki/%E5%8F%AF%E6%8C%81%E7%BB%AD%E5%8F%91%E5%B1%95%E7%9B%AE%E6%A0%87" TargetMode="External"/><Relationship Id="rId10" Type="http://schemas.openxmlformats.org/officeDocument/2006/relationships/hyperlink" Target="http://csr.hiwin.tw/" TargetMode="External"/><Relationship Id="rId9" Type="http://schemas.openxmlformats.org/officeDocument/2006/relationships/hyperlink" Target="https://www.tsmc.com/csr/ch/index.html" TargetMode="External"/><Relationship Id="rId5" Type="http://schemas.openxmlformats.org/officeDocument/2006/relationships/hyperlink" Target="https://npost.tw/archives/38817" TargetMode="External"/><Relationship Id="rId6" Type="http://schemas.openxmlformats.org/officeDocument/2006/relationships/hyperlink" Target="https://csr.cw.com.tw/article/40743" TargetMode="External"/><Relationship Id="rId7" Type="http://schemas.openxmlformats.org/officeDocument/2006/relationships/hyperlink" Target="https://www.bharti-infratel.com/cps-portal/web/corporate-responsibility-at-infratel-overview.html" TargetMode="External"/><Relationship Id="rId8" Type="http://schemas.openxmlformats.org/officeDocument/2006/relationships/hyperlink" Target="https://www.tsmc.com/csr/ch/index.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www.youtube.com/watch?v=E0NkGtNU_9w" TargetMode="External"/><Relationship Id="rId4" Type="http://schemas.openxmlformats.org/officeDocument/2006/relationships/image" Target="../media/image3.jpg"/><Relationship Id="rId5" Type="http://schemas.openxmlformats.org/officeDocument/2006/relationships/hyperlink" Target="https://www.youtube.com/watch?v=E0NkGtNU_9w"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youtube.com/watch?v=5_hLuEui6ww" TargetMode="External"/><Relationship Id="rId4" Type="http://schemas.openxmlformats.org/officeDocument/2006/relationships/hyperlink" Target="http://www.youtube.com/watch?v=5_hLuEui6ww" TargetMode="External"/><Relationship Id="rId5"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3"/>
          <p:cNvSpPr txBox="1"/>
          <p:nvPr>
            <p:ph type="ctrTitle"/>
          </p:nvPr>
        </p:nvSpPr>
        <p:spPr>
          <a:xfrm>
            <a:off x="311708" y="219125"/>
            <a:ext cx="8520600" cy="205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800"/>
              <a:buNone/>
            </a:pPr>
            <a:r>
              <a:rPr lang="zh-TW" sz="4800">
                <a:latin typeface="DFKai-SB"/>
                <a:ea typeface="DFKai-SB"/>
                <a:cs typeface="DFKai-SB"/>
                <a:sym typeface="DFKai-SB"/>
              </a:rPr>
              <a:t>從CSR風潮，</a:t>
            </a:r>
            <a:endParaRPr sz="4800">
              <a:latin typeface="DFKai-SB"/>
              <a:ea typeface="DFKai-SB"/>
              <a:cs typeface="DFKai-SB"/>
              <a:sym typeface="DFKai-SB"/>
            </a:endParaRPr>
          </a:p>
          <a:p>
            <a:pPr indent="0" lvl="0" marL="0" rtl="0" algn="ctr">
              <a:lnSpc>
                <a:spcPct val="100000"/>
              </a:lnSpc>
              <a:spcBef>
                <a:spcPts val="0"/>
              </a:spcBef>
              <a:spcAft>
                <a:spcPts val="0"/>
              </a:spcAft>
              <a:buSzPts val="6800"/>
              <a:buNone/>
            </a:pPr>
            <a:r>
              <a:rPr lang="zh-TW" sz="4800">
                <a:latin typeface="DFKai-SB"/>
                <a:ea typeface="DFKai-SB"/>
                <a:cs typeface="DFKai-SB"/>
                <a:sym typeface="DFKai-SB"/>
              </a:rPr>
              <a:t>看企業倫理對企業永續發展的重要性</a:t>
            </a:r>
            <a:endParaRPr>
              <a:latin typeface="DFKai-SB"/>
              <a:ea typeface="DFKai-SB"/>
              <a:cs typeface="DFKai-SB"/>
              <a:sym typeface="DFKai-SB"/>
            </a:endParaRPr>
          </a:p>
        </p:txBody>
      </p:sp>
      <p:sp>
        <p:nvSpPr>
          <p:cNvPr id="59" name="Google Shape;59;p13"/>
          <p:cNvSpPr txBox="1"/>
          <p:nvPr>
            <p:ph idx="1" type="subTitle"/>
          </p:nvPr>
        </p:nvSpPr>
        <p:spPr>
          <a:xfrm>
            <a:off x="363500" y="2715725"/>
            <a:ext cx="8520600" cy="1023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zh-TW" sz="1900">
                <a:solidFill>
                  <a:schemeClr val="dk1"/>
                </a:solidFill>
                <a:latin typeface="DFKai-SB"/>
                <a:ea typeface="DFKai-SB"/>
                <a:cs typeface="DFKai-SB"/>
                <a:sym typeface="DFKai-SB"/>
              </a:rPr>
              <a:t>指導老師:蔡宗廷 老師​</a:t>
            </a:r>
            <a:endParaRPr sz="1900">
              <a:solidFill>
                <a:schemeClr val="dk1"/>
              </a:solidFill>
              <a:latin typeface="DFKai-SB"/>
              <a:ea typeface="DFKai-SB"/>
              <a:cs typeface="DFKai-SB"/>
              <a:sym typeface="DFKai-SB"/>
            </a:endParaRPr>
          </a:p>
          <a:p>
            <a:pPr indent="0" lvl="0" marL="0" rtl="0" algn="ctr">
              <a:lnSpc>
                <a:spcPct val="115000"/>
              </a:lnSpc>
              <a:spcBef>
                <a:spcPts val="0"/>
              </a:spcBef>
              <a:spcAft>
                <a:spcPts val="0"/>
              </a:spcAft>
              <a:buClr>
                <a:schemeClr val="dk1"/>
              </a:buClr>
              <a:buSzPts val="1100"/>
              <a:buFont typeface="Arial"/>
              <a:buNone/>
            </a:pPr>
            <a:r>
              <a:rPr lang="zh-TW" sz="1900">
                <a:solidFill>
                  <a:schemeClr val="dk1"/>
                </a:solidFill>
                <a:latin typeface="DFKai-SB"/>
                <a:ea typeface="DFKai-SB"/>
                <a:cs typeface="DFKai-SB"/>
                <a:sym typeface="DFKai-SB"/>
              </a:rPr>
              <a:t>四設一甲 40723138:黃奕慶​</a:t>
            </a:r>
            <a:endParaRPr sz="1900">
              <a:solidFill>
                <a:schemeClr val="dk1"/>
              </a:solidFill>
              <a:latin typeface="DFKai-SB"/>
              <a:ea typeface="DFKai-SB"/>
              <a:cs typeface="DFKai-SB"/>
              <a:sym typeface="DFKai-SB"/>
            </a:endParaRPr>
          </a:p>
          <a:p>
            <a:pPr indent="0" lvl="0" marL="0" rtl="0" algn="ctr">
              <a:lnSpc>
                <a:spcPct val="115000"/>
              </a:lnSpc>
              <a:spcBef>
                <a:spcPts val="0"/>
              </a:spcBef>
              <a:spcAft>
                <a:spcPts val="0"/>
              </a:spcAft>
              <a:buSzPts val="2400"/>
              <a:buNone/>
            </a:pPr>
            <a:r>
              <a:rPr lang="zh-TW" sz="1900">
                <a:solidFill>
                  <a:schemeClr val="dk1"/>
                </a:solidFill>
                <a:latin typeface="DFKai-SB"/>
                <a:ea typeface="DFKai-SB"/>
                <a:cs typeface="DFKai-SB"/>
                <a:sym typeface="DFKai-SB"/>
              </a:rPr>
              <a:t>四設一甲 40723148:鄭博鴻</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2"/>
          <p:cNvSpPr txBox="1"/>
          <p:nvPr>
            <p:ph idx="1" type="body"/>
          </p:nvPr>
        </p:nvSpPr>
        <p:spPr>
          <a:xfrm>
            <a:off x="450050" y="246450"/>
            <a:ext cx="8315400" cy="592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zh-TW" sz="2400">
                <a:latin typeface="DFKai-SB"/>
                <a:ea typeface="DFKai-SB"/>
                <a:cs typeface="DFKai-SB"/>
                <a:sym typeface="DFKai-SB"/>
              </a:rPr>
              <a:t>各企業之CSR主題之範例:</a:t>
            </a:r>
            <a:endParaRPr b="1" sz="2400">
              <a:latin typeface="DFKai-SB"/>
              <a:ea typeface="DFKai-SB"/>
              <a:cs typeface="DFKai-SB"/>
              <a:sym typeface="DFKai-SB"/>
            </a:endParaRPr>
          </a:p>
        </p:txBody>
      </p:sp>
      <p:graphicFrame>
        <p:nvGraphicFramePr>
          <p:cNvPr id="132" name="Google Shape;132;p22"/>
          <p:cNvGraphicFramePr/>
          <p:nvPr/>
        </p:nvGraphicFramePr>
        <p:xfrm>
          <a:off x="108350" y="838650"/>
          <a:ext cx="3000000" cy="3000000"/>
        </p:xfrm>
        <a:graphic>
          <a:graphicData uri="http://schemas.openxmlformats.org/drawingml/2006/table">
            <a:tbl>
              <a:tblPr>
                <a:noFill/>
                <a:tableStyleId>{3EDDEB10-DE36-40E0-8C8A-A769B6456B2E}</a:tableStyleId>
              </a:tblPr>
              <a:tblGrid>
                <a:gridCol w="1141875"/>
                <a:gridCol w="3551575"/>
                <a:gridCol w="4233850"/>
              </a:tblGrid>
              <a:tr h="792150">
                <a:tc>
                  <a:txBody>
                    <a:bodyPr>
                      <a:noAutofit/>
                    </a:bodyPr>
                    <a:lstStyle/>
                    <a:p>
                      <a:pPr indent="0" lvl="0" marL="0" rtl="0" algn="ctr">
                        <a:spcBef>
                          <a:spcPts val="0"/>
                        </a:spcBef>
                        <a:spcAft>
                          <a:spcPts val="0"/>
                        </a:spcAft>
                        <a:buNone/>
                      </a:pPr>
                      <a:r>
                        <a:rPr lang="zh-TW">
                          <a:latin typeface="DFKai-SB"/>
                          <a:ea typeface="DFKai-SB"/>
                          <a:cs typeface="DFKai-SB"/>
                          <a:sym typeface="DFKai-SB"/>
                        </a:rPr>
                        <a:t>主題</a:t>
                      </a:r>
                      <a:endParaRPr>
                        <a:latin typeface="DFKai-SB"/>
                        <a:ea typeface="DFKai-SB"/>
                        <a:cs typeface="DFKai-SB"/>
                        <a:sym typeface="DFKai-SB"/>
                      </a:endParaRPr>
                    </a:p>
                  </a:txBody>
                  <a:tcPr marT="91425" marB="91425" marR="91425" marL="91425" anchor="ctr">
                    <a:solidFill>
                      <a:schemeClr val="accent5"/>
                    </a:solidFill>
                  </a:tcPr>
                </a:tc>
                <a:tc>
                  <a:txBody>
                    <a:bodyPr>
                      <a:noAutofit/>
                    </a:bodyPr>
                    <a:lstStyle/>
                    <a:p>
                      <a:pPr indent="0" lvl="0" marL="0" rtl="0" algn="ctr">
                        <a:spcBef>
                          <a:spcPts val="0"/>
                        </a:spcBef>
                        <a:spcAft>
                          <a:spcPts val="0"/>
                        </a:spcAft>
                        <a:buNone/>
                      </a:pPr>
                      <a:r>
                        <a:rPr lang="zh-TW">
                          <a:solidFill>
                            <a:schemeClr val="dk2"/>
                          </a:solidFill>
                          <a:latin typeface="DFKai-SB"/>
                          <a:ea typeface="DFKai-SB"/>
                          <a:cs typeface="DFKai-SB"/>
                          <a:sym typeface="DFKai-SB"/>
                        </a:rPr>
                        <a:t>TSMC（台灣積體電路公司）</a:t>
                      </a:r>
                      <a:endParaRPr>
                        <a:latin typeface="DFKai-SB"/>
                        <a:ea typeface="DFKai-SB"/>
                        <a:cs typeface="DFKai-SB"/>
                        <a:sym typeface="DFKai-SB"/>
                      </a:endParaRPr>
                    </a:p>
                  </a:txBody>
                  <a:tcPr marT="91425" marB="91425" marR="91425" marL="91425" anchor="ctr">
                    <a:solidFill>
                      <a:schemeClr val="accent5"/>
                    </a:solidFill>
                  </a:tcPr>
                </a:tc>
                <a:tc>
                  <a:txBody>
                    <a:bodyPr>
                      <a:noAutofit/>
                    </a:bodyPr>
                    <a:lstStyle/>
                    <a:p>
                      <a:pPr indent="0" lvl="0" marL="0" rtl="0" algn="ctr">
                        <a:spcBef>
                          <a:spcPts val="0"/>
                        </a:spcBef>
                        <a:spcAft>
                          <a:spcPts val="0"/>
                        </a:spcAft>
                        <a:buClr>
                          <a:schemeClr val="dk2"/>
                        </a:buClr>
                        <a:buSzPts val="1100"/>
                        <a:buFont typeface="Arial"/>
                        <a:buNone/>
                      </a:pPr>
                      <a:r>
                        <a:rPr lang="zh-TW"/>
                        <a:t>H</a:t>
                      </a:r>
                      <a:r>
                        <a:rPr lang="zh-TW">
                          <a:latin typeface="DFKai-SB"/>
                          <a:ea typeface="DFKai-SB"/>
                          <a:cs typeface="DFKai-SB"/>
                          <a:sym typeface="DFKai-SB"/>
                        </a:rPr>
                        <a:t>IWIN(</a:t>
                      </a:r>
                      <a:r>
                        <a:rPr lang="zh-TW">
                          <a:latin typeface="DFKai-SB"/>
                          <a:ea typeface="DFKai-SB"/>
                          <a:cs typeface="DFKai-SB"/>
                          <a:sym typeface="DFKai-SB"/>
                        </a:rPr>
                        <a:t>上銀</a:t>
                      </a:r>
                      <a:r>
                        <a:rPr lang="zh-TW">
                          <a:latin typeface="DFKai-SB"/>
                          <a:ea typeface="DFKai-SB"/>
                          <a:cs typeface="DFKai-SB"/>
                          <a:sym typeface="DFKai-SB"/>
                        </a:rPr>
                        <a:t>)</a:t>
                      </a:r>
                      <a:endParaRPr>
                        <a:latin typeface="DFKai-SB"/>
                        <a:ea typeface="DFKai-SB"/>
                        <a:cs typeface="DFKai-SB"/>
                        <a:sym typeface="DFKai-SB"/>
                      </a:endParaRPr>
                    </a:p>
                  </a:txBody>
                  <a:tcPr marT="91425" marB="91425" marR="91425" marL="91425" anchor="ctr">
                    <a:solidFill>
                      <a:schemeClr val="accent5"/>
                    </a:solidFill>
                  </a:tcPr>
                </a:tc>
              </a:tr>
              <a:tr h="834300">
                <a:tc>
                  <a:txBody>
                    <a:bodyPr>
                      <a:noAutofit/>
                    </a:bodyPr>
                    <a:lstStyle/>
                    <a:p>
                      <a:pPr indent="0" lvl="0" marL="0" rtl="0" algn="ctr">
                        <a:spcBef>
                          <a:spcPts val="0"/>
                        </a:spcBef>
                        <a:spcAft>
                          <a:spcPts val="0"/>
                        </a:spcAft>
                        <a:buNone/>
                      </a:pPr>
                      <a:r>
                        <a:rPr lang="zh-TW">
                          <a:solidFill>
                            <a:schemeClr val="dk2"/>
                          </a:solidFill>
                          <a:latin typeface="DFKai-SB"/>
                          <a:ea typeface="DFKai-SB"/>
                          <a:cs typeface="DFKai-SB"/>
                          <a:sym typeface="DFKai-SB"/>
                        </a:rPr>
                        <a:t>教育</a:t>
                      </a:r>
                      <a:endParaRPr>
                        <a:latin typeface="DFKai-SB"/>
                        <a:ea typeface="DFKai-SB"/>
                        <a:cs typeface="DFKai-SB"/>
                        <a:sym typeface="DFKai-SB"/>
                      </a:endParaRPr>
                    </a:p>
                  </a:txBody>
                  <a:tcPr marT="91425" marB="91425" marR="91425" marL="91425" anchor="ctr"/>
                </a:tc>
                <a:tc>
                  <a:txBody>
                    <a:bodyPr>
                      <a:noAutofit/>
                    </a:bodyPr>
                    <a:lstStyle/>
                    <a:p>
                      <a:pPr indent="0" lvl="0" marL="0" rtl="0" algn="l">
                        <a:spcBef>
                          <a:spcPts val="0"/>
                        </a:spcBef>
                        <a:spcAft>
                          <a:spcPts val="0"/>
                        </a:spcAft>
                        <a:buNone/>
                      </a:pPr>
                      <a:r>
                        <a:rPr lang="zh-TW">
                          <a:solidFill>
                            <a:srgbClr val="444444"/>
                          </a:solidFill>
                          <a:highlight>
                            <a:srgbClr val="FFFFFF"/>
                          </a:highlight>
                          <a:latin typeface="DFKai-SB"/>
                          <a:ea typeface="DFKai-SB"/>
                          <a:cs typeface="DFKai-SB"/>
                          <a:sym typeface="DFKai-SB"/>
                        </a:rPr>
                        <a:t>鼓勵員工依個人工作需求，選擇適切的學習資源與方式</a:t>
                      </a:r>
                      <a:endParaRPr>
                        <a:latin typeface="DFKai-SB"/>
                        <a:ea typeface="DFKai-SB"/>
                        <a:cs typeface="DFKai-SB"/>
                        <a:sym typeface="DFKai-SB"/>
                      </a:endParaRPr>
                    </a:p>
                  </a:txBody>
                  <a:tcPr marT="91425" marB="91425" marR="91425" marL="91425" anchor="ctr"/>
                </a:tc>
                <a:tc>
                  <a:txBody>
                    <a:bodyPr>
                      <a:noAutofit/>
                    </a:bodyPr>
                    <a:lstStyle/>
                    <a:p>
                      <a:pPr indent="0" lvl="0" marL="0" rtl="0" algn="l">
                        <a:spcBef>
                          <a:spcPts val="0"/>
                        </a:spcBef>
                        <a:spcAft>
                          <a:spcPts val="0"/>
                        </a:spcAft>
                        <a:buNone/>
                      </a:pPr>
                      <a:r>
                        <a:rPr lang="zh-TW">
                          <a:latin typeface="DFKai-SB"/>
                          <a:ea typeface="DFKai-SB"/>
                          <a:cs typeface="DFKai-SB"/>
                          <a:sym typeface="DFKai-SB"/>
                        </a:rPr>
                        <a:t>以</a:t>
                      </a:r>
                      <a:r>
                        <a:rPr lang="zh-TW">
                          <a:latin typeface="DFKai-SB"/>
                          <a:ea typeface="DFKai-SB"/>
                          <a:cs typeface="DFKai-SB"/>
                          <a:sym typeface="DFKai-SB"/>
                        </a:rPr>
                        <a:t>產學合作方式培養人才</a:t>
                      </a:r>
                      <a:endParaRPr>
                        <a:latin typeface="DFKai-SB"/>
                        <a:ea typeface="DFKai-SB"/>
                        <a:cs typeface="DFKai-SB"/>
                        <a:sym typeface="DFKai-SB"/>
                      </a:endParaRPr>
                    </a:p>
                  </a:txBody>
                  <a:tcPr marT="91425" marB="91425" marR="91425" marL="91425" anchor="ctr"/>
                </a:tc>
              </a:tr>
              <a:tr h="834300">
                <a:tc>
                  <a:txBody>
                    <a:bodyPr>
                      <a:noAutofit/>
                    </a:bodyPr>
                    <a:lstStyle/>
                    <a:p>
                      <a:pPr indent="0" lvl="0" marL="0" rtl="0" algn="ctr">
                        <a:spcBef>
                          <a:spcPts val="0"/>
                        </a:spcBef>
                        <a:spcAft>
                          <a:spcPts val="0"/>
                        </a:spcAft>
                        <a:buNone/>
                      </a:pPr>
                      <a:r>
                        <a:rPr lang="zh-TW">
                          <a:solidFill>
                            <a:schemeClr val="dk2"/>
                          </a:solidFill>
                          <a:latin typeface="DFKai-SB"/>
                          <a:ea typeface="DFKai-SB"/>
                          <a:cs typeface="DFKai-SB"/>
                          <a:sym typeface="DFKai-SB"/>
                        </a:rPr>
                        <a:t>綠色環境</a:t>
                      </a:r>
                      <a:endParaRPr>
                        <a:latin typeface="DFKai-SB"/>
                        <a:ea typeface="DFKai-SB"/>
                        <a:cs typeface="DFKai-SB"/>
                        <a:sym typeface="DFKai-SB"/>
                      </a:endParaRPr>
                    </a:p>
                  </a:txBody>
                  <a:tcPr marT="91425" marB="91425" marR="91425" marL="91425" anchor="ctr">
                    <a:solidFill>
                      <a:schemeClr val="accent5"/>
                    </a:solidFill>
                  </a:tcPr>
                </a:tc>
                <a:tc>
                  <a:txBody>
                    <a:bodyPr>
                      <a:noAutofit/>
                    </a:bodyPr>
                    <a:lstStyle/>
                    <a:p>
                      <a:pPr indent="0" lvl="0" marL="0" rtl="0" algn="l">
                        <a:spcBef>
                          <a:spcPts val="0"/>
                        </a:spcBef>
                        <a:spcAft>
                          <a:spcPts val="0"/>
                        </a:spcAft>
                        <a:buNone/>
                      </a:pPr>
                      <a:r>
                        <a:rPr lang="zh-TW">
                          <a:latin typeface="DFKai-SB"/>
                          <a:ea typeface="DFKai-SB"/>
                          <a:cs typeface="DFKai-SB"/>
                          <a:sym typeface="DFKai-SB"/>
                        </a:rPr>
                        <a:t>推動低碳製造</a:t>
                      </a:r>
                      <a:r>
                        <a:rPr lang="zh-TW">
                          <a:solidFill>
                            <a:schemeClr val="dk2"/>
                          </a:solidFill>
                          <a:latin typeface="DFKai-SB"/>
                          <a:ea typeface="DFKai-SB"/>
                          <a:cs typeface="DFKai-SB"/>
                          <a:sym typeface="DFKai-SB"/>
                        </a:rPr>
                        <a:t>、</a:t>
                      </a:r>
                      <a:r>
                        <a:rPr lang="zh-TW">
                          <a:latin typeface="DFKai-SB"/>
                          <a:ea typeface="DFKai-SB"/>
                          <a:cs typeface="DFKai-SB"/>
                          <a:sym typeface="DFKai-SB"/>
                        </a:rPr>
                        <a:t>使用再生能源</a:t>
                      </a:r>
                      <a:r>
                        <a:rPr lang="zh-TW">
                          <a:solidFill>
                            <a:schemeClr val="dk2"/>
                          </a:solidFill>
                          <a:latin typeface="DFKai-SB"/>
                          <a:ea typeface="DFKai-SB"/>
                          <a:cs typeface="DFKai-SB"/>
                          <a:sym typeface="DFKai-SB"/>
                        </a:rPr>
                        <a:t>、</a:t>
                      </a:r>
                      <a:r>
                        <a:rPr lang="zh-TW">
                          <a:latin typeface="DFKai-SB"/>
                          <a:ea typeface="DFKai-SB"/>
                          <a:cs typeface="DFKai-SB"/>
                          <a:sym typeface="DFKai-SB"/>
                        </a:rPr>
                        <a:t>改善能源使用效率</a:t>
                      </a:r>
                      <a:r>
                        <a:rPr lang="zh-TW">
                          <a:solidFill>
                            <a:schemeClr val="dk2"/>
                          </a:solidFill>
                          <a:latin typeface="DFKai-SB"/>
                          <a:ea typeface="DFKai-SB"/>
                          <a:cs typeface="DFKai-SB"/>
                          <a:sym typeface="DFKai-SB"/>
                        </a:rPr>
                        <a:t>、</a:t>
                      </a:r>
                      <a:r>
                        <a:rPr lang="zh-TW">
                          <a:latin typeface="DFKai-SB"/>
                          <a:ea typeface="DFKai-SB"/>
                          <a:cs typeface="DFKai-SB"/>
                          <a:sym typeface="DFKai-SB"/>
                        </a:rPr>
                        <a:t>強化氣候韌性</a:t>
                      </a:r>
                      <a:endParaRPr>
                        <a:latin typeface="DFKai-SB"/>
                        <a:ea typeface="DFKai-SB"/>
                        <a:cs typeface="DFKai-SB"/>
                        <a:sym typeface="DFKai-SB"/>
                      </a:endParaRPr>
                    </a:p>
                  </a:txBody>
                  <a:tcPr marT="91425" marB="91425" marR="91425" marL="91425" anchor="ctr">
                    <a:solidFill>
                      <a:schemeClr val="accent5"/>
                    </a:solidFill>
                  </a:tcPr>
                </a:tc>
                <a:tc>
                  <a:txBody>
                    <a:bodyPr>
                      <a:noAutofit/>
                    </a:bodyPr>
                    <a:lstStyle/>
                    <a:p>
                      <a:pPr indent="0" lvl="0" marL="0" rtl="0" algn="l">
                        <a:spcBef>
                          <a:spcPts val="0"/>
                        </a:spcBef>
                        <a:spcAft>
                          <a:spcPts val="0"/>
                        </a:spcAft>
                        <a:buNone/>
                      </a:pPr>
                      <a:r>
                        <a:rPr lang="zh-TW">
                          <a:latin typeface="DFKai-SB"/>
                          <a:ea typeface="DFKai-SB"/>
                          <a:cs typeface="DFKai-SB"/>
                          <a:sym typeface="DFKai-SB"/>
                        </a:rPr>
                        <a:t>能資源使用、管理與減量</a:t>
                      </a:r>
                      <a:r>
                        <a:rPr lang="zh-TW">
                          <a:solidFill>
                            <a:schemeClr val="dk2"/>
                          </a:solidFill>
                          <a:latin typeface="DFKai-SB"/>
                          <a:ea typeface="DFKai-SB"/>
                          <a:cs typeface="DFKai-SB"/>
                          <a:sym typeface="DFKai-SB"/>
                        </a:rPr>
                        <a:t>、</a:t>
                      </a:r>
                      <a:r>
                        <a:rPr lang="zh-TW">
                          <a:latin typeface="DFKai-SB"/>
                          <a:ea typeface="DFKai-SB"/>
                          <a:cs typeface="DFKai-SB"/>
                          <a:sym typeface="DFKai-SB"/>
                        </a:rPr>
                        <a:t>溫室氣體排放管理</a:t>
                      </a:r>
                      <a:r>
                        <a:rPr lang="zh-TW">
                          <a:solidFill>
                            <a:schemeClr val="dk2"/>
                          </a:solidFill>
                          <a:latin typeface="DFKai-SB"/>
                          <a:ea typeface="DFKai-SB"/>
                          <a:cs typeface="DFKai-SB"/>
                          <a:sym typeface="DFKai-SB"/>
                        </a:rPr>
                        <a:t>、</a:t>
                      </a:r>
                      <a:r>
                        <a:rPr lang="zh-TW">
                          <a:latin typeface="DFKai-SB"/>
                          <a:ea typeface="DFKai-SB"/>
                          <a:cs typeface="DFKai-SB"/>
                          <a:sym typeface="DFKai-SB"/>
                        </a:rPr>
                        <a:t>固定污染源管理</a:t>
                      </a:r>
                      <a:r>
                        <a:rPr lang="zh-TW">
                          <a:solidFill>
                            <a:schemeClr val="dk2"/>
                          </a:solidFill>
                          <a:latin typeface="DFKai-SB"/>
                          <a:ea typeface="DFKai-SB"/>
                          <a:cs typeface="DFKai-SB"/>
                          <a:sym typeface="DFKai-SB"/>
                        </a:rPr>
                        <a:t>、</a:t>
                      </a:r>
                      <a:r>
                        <a:rPr lang="zh-TW">
                          <a:latin typeface="DFKai-SB"/>
                          <a:ea typeface="DFKai-SB"/>
                          <a:cs typeface="DFKai-SB"/>
                          <a:sym typeface="DFKai-SB"/>
                        </a:rPr>
                        <a:t>水資源與廢水管理</a:t>
                      </a:r>
                      <a:r>
                        <a:rPr lang="zh-TW">
                          <a:solidFill>
                            <a:schemeClr val="dk2"/>
                          </a:solidFill>
                          <a:latin typeface="DFKai-SB"/>
                          <a:ea typeface="DFKai-SB"/>
                          <a:cs typeface="DFKai-SB"/>
                          <a:sym typeface="DFKai-SB"/>
                        </a:rPr>
                        <a:t>、</a:t>
                      </a:r>
                      <a:r>
                        <a:rPr lang="zh-TW">
                          <a:latin typeface="DFKai-SB"/>
                          <a:ea typeface="DFKai-SB"/>
                          <a:cs typeface="DFKai-SB"/>
                          <a:sym typeface="DFKai-SB"/>
                        </a:rPr>
                        <a:t>廢棄物管理</a:t>
                      </a:r>
                      <a:endParaRPr>
                        <a:latin typeface="DFKai-SB"/>
                        <a:ea typeface="DFKai-SB"/>
                        <a:cs typeface="DFKai-SB"/>
                        <a:sym typeface="DFKai-SB"/>
                      </a:endParaRPr>
                    </a:p>
                  </a:txBody>
                  <a:tcPr marT="91425" marB="91425" marR="91425" marL="91425" anchor="ctr">
                    <a:solidFill>
                      <a:schemeClr val="accent5"/>
                    </a:solidFill>
                  </a:tcPr>
                </a:tc>
              </a:tr>
              <a:tr h="549150">
                <a:tc>
                  <a:txBody>
                    <a:bodyPr>
                      <a:noAutofit/>
                    </a:bodyPr>
                    <a:lstStyle/>
                    <a:p>
                      <a:pPr indent="0" lvl="0" marL="0" rtl="0" algn="ctr">
                        <a:spcBef>
                          <a:spcPts val="0"/>
                        </a:spcBef>
                        <a:spcAft>
                          <a:spcPts val="0"/>
                        </a:spcAft>
                        <a:buNone/>
                      </a:pPr>
                      <a:r>
                        <a:rPr lang="zh-TW">
                          <a:latin typeface="DFKai-SB"/>
                          <a:ea typeface="DFKai-SB"/>
                          <a:cs typeface="DFKai-SB"/>
                          <a:sym typeface="DFKai-SB"/>
                        </a:rPr>
                        <a:t>社會貢獻</a:t>
                      </a:r>
                      <a:endParaRPr>
                        <a:latin typeface="DFKai-SB"/>
                        <a:ea typeface="DFKai-SB"/>
                        <a:cs typeface="DFKai-SB"/>
                        <a:sym typeface="DFKai-SB"/>
                      </a:endParaRPr>
                    </a:p>
                  </a:txBody>
                  <a:tcPr marT="91425" marB="91425" marR="91425" marL="91425" anchor="ctr"/>
                </a:tc>
                <a:tc>
                  <a:txBody>
                    <a:bodyPr>
                      <a:noAutofit/>
                    </a:bodyPr>
                    <a:lstStyle/>
                    <a:p>
                      <a:pPr indent="0" lvl="0" marL="0" rtl="0" algn="l">
                        <a:spcBef>
                          <a:spcPts val="0"/>
                        </a:spcBef>
                        <a:spcAft>
                          <a:spcPts val="0"/>
                        </a:spcAft>
                        <a:buNone/>
                      </a:pPr>
                      <a:r>
                        <a:rPr lang="zh-TW">
                          <a:latin typeface="DFKai-SB"/>
                          <a:ea typeface="DFKai-SB"/>
                          <a:cs typeface="DFKai-SB"/>
                          <a:sym typeface="DFKai-SB"/>
                        </a:rPr>
                        <a:t>落實責任供應鏈管理</a:t>
                      </a:r>
                      <a:endParaRPr>
                        <a:latin typeface="DFKai-SB"/>
                        <a:ea typeface="DFKai-SB"/>
                        <a:cs typeface="DFKai-SB"/>
                        <a:sym typeface="DFKai-SB"/>
                      </a:endParaRPr>
                    </a:p>
                  </a:txBody>
                  <a:tcPr marT="91425" marB="91425" marR="91425" marL="91425" anchor="ctr"/>
                </a:tc>
                <a:tc>
                  <a:txBody>
                    <a:bodyPr>
                      <a:noAutofit/>
                    </a:bodyPr>
                    <a:lstStyle/>
                    <a:p>
                      <a:pPr indent="0" lvl="0" marL="0" rtl="0" algn="l">
                        <a:spcBef>
                          <a:spcPts val="0"/>
                        </a:spcBef>
                        <a:spcAft>
                          <a:spcPts val="0"/>
                        </a:spcAft>
                        <a:buNone/>
                      </a:pPr>
                      <a:r>
                        <a:rPr lang="zh-TW">
                          <a:solidFill>
                            <a:schemeClr val="dk2"/>
                          </a:solidFill>
                          <a:latin typeface="DFKai-SB"/>
                          <a:ea typeface="DFKai-SB"/>
                          <a:cs typeface="DFKai-SB"/>
                          <a:sym typeface="DFKai-SB"/>
                        </a:rPr>
                        <a:t>公益贊助(清華大學「旭日計畫」)</a:t>
                      </a:r>
                      <a:endParaRPr>
                        <a:latin typeface="DFKai-SB"/>
                        <a:ea typeface="DFKai-SB"/>
                        <a:cs typeface="DFKai-SB"/>
                        <a:sym typeface="DFKai-SB"/>
                      </a:endParaRPr>
                    </a:p>
                  </a:txBody>
                  <a:tcPr marT="91425" marB="91425" marR="91425" marL="91425" anchor="ctr"/>
                </a:tc>
              </a:tr>
              <a:tr h="549150">
                <a:tc>
                  <a:txBody>
                    <a:bodyPr>
                      <a:noAutofit/>
                    </a:bodyPr>
                    <a:lstStyle/>
                    <a:p>
                      <a:pPr indent="0" lvl="0" marL="0" rtl="0" algn="ctr">
                        <a:spcBef>
                          <a:spcPts val="0"/>
                        </a:spcBef>
                        <a:spcAft>
                          <a:spcPts val="0"/>
                        </a:spcAft>
                        <a:buNone/>
                      </a:pPr>
                      <a:r>
                        <a:rPr lang="zh-TW">
                          <a:latin typeface="DFKai-SB"/>
                          <a:ea typeface="DFKai-SB"/>
                          <a:cs typeface="DFKai-SB"/>
                          <a:sym typeface="DFKai-SB"/>
                        </a:rPr>
                        <a:t>社區發展</a:t>
                      </a:r>
                      <a:endParaRPr>
                        <a:latin typeface="DFKai-SB"/>
                        <a:ea typeface="DFKai-SB"/>
                        <a:cs typeface="DFKai-SB"/>
                        <a:sym typeface="DFKai-SB"/>
                      </a:endParaRPr>
                    </a:p>
                  </a:txBody>
                  <a:tcPr marT="91425" marB="91425" marR="91425" marL="91425" anchor="ctr">
                    <a:solidFill>
                      <a:schemeClr val="accent5"/>
                    </a:solidFill>
                  </a:tcPr>
                </a:tc>
                <a:tc>
                  <a:txBody>
                    <a:bodyPr>
                      <a:noAutofit/>
                    </a:bodyPr>
                    <a:lstStyle/>
                    <a:p>
                      <a:pPr indent="0" lvl="0" marL="0" rtl="0" algn="l">
                        <a:spcBef>
                          <a:spcPts val="0"/>
                        </a:spcBef>
                        <a:spcAft>
                          <a:spcPts val="0"/>
                        </a:spcAft>
                        <a:buNone/>
                      </a:pPr>
                      <a:r>
                        <a:rPr lang="zh-TW">
                          <a:solidFill>
                            <a:schemeClr val="dk2"/>
                          </a:solidFill>
                          <a:latin typeface="DFKai-SB"/>
                          <a:ea typeface="DFKai-SB"/>
                          <a:cs typeface="DFKai-SB"/>
                          <a:sym typeface="DFKai-SB"/>
                        </a:rPr>
                        <a:t>關懷教育弱勢、照護獨老人</a:t>
                      </a:r>
                      <a:endParaRPr>
                        <a:latin typeface="DFKai-SB"/>
                        <a:ea typeface="DFKai-SB"/>
                        <a:cs typeface="DFKai-SB"/>
                        <a:sym typeface="DFKai-SB"/>
                      </a:endParaRPr>
                    </a:p>
                  </a:txBody>
                  <a:tcPr marT="91425" marB="91425" marR="91425" marL="91425" anchor="ctr">
                    <a:solidFill>
                      <a:schemeClr val="accent5"/>
                    </a:solidFill>
                  </a:tcPr>
                </a:tc>
                <a:tc>
                  <a:txBody>
                    <a:bodyPr>
                      <a:noAutofit/>
                    </a:bodyPr>
                    <a:lstStyle/>
                    <a:p>
                      <a:pPr indent="0" lvl="0" marL="0" rtl="0" algn="l">
                        <a:spcBef>
                          <a:spcPts val="0"/>
                        </a:spcBef>
                        <a:spcAft>
                          <a:spcPts val="0"/>
                        </a:spcAft>
                        <a:buNone/>
                      </a:pPr>
                      <a:r>
                        <a:rPr lang="zh-TW">
                          <a:solidFill>
                            <a:schemeClr val="dk2"/>
                          </a:solidFill>
                          <a:latin typeface="DFKai-SB"/>
                          <a:ea typeface="DFKai-SB"/>
                          <a:cs typeface="DFKai-SB"/>
                          <a:sym typeface="DFKai-SB"/>
                        </a:rPr>
                        <a:t>上銀志工團、協助農業轉型升級</a:t>
                      </a:r>
                      <a:endParaRPr>
                        <a:solidFill>
                          <a:schemeClr val="dk2"/>
                        </a:solidFill>
                        <a:latin typeface="DFKai-SB"/>
                        <a:ea typeface="DFKai-SB"/>
                        <a:cs typeface="DFKai-SB"/>
                        <a:sym typeface="DFKai-SB"/>
                      </a:endParaRPr>
                    </a:p>
                    <a:p>
                      <a:pPr indent="0" lvl="0" marL="0" rtl="0" algn="l">
                        <a:spcBef>
                          <a:spcPts val="0"/>
                        </a:spcBef>
                        <a:spcAft>
                          <a:spcPts val="0"/>
                        </a:spcAft>
                        <a:buClr>
                          <a:schemeClr val="dk2"/>
                        </a:buClr>
                        <a:buSzPts val="1100"/>
                        <a:buFont typeface="Arial"/>
                        <a:buNone/>
                      </a:pPr>
                      <a:r>
                        <a:t/>
                      </a:r>
                      <a:endParaRPr>
                        <a:solidFill>
                          <a:schemeClr val="dk2"/>
                        </a:solidFill>
                        <a:latin typeface="DFKai-SB"/>
                        <a:ea typeface="DFKai-SB"/>
                        <a:cs typeface="DFKai-SB"/>
                        <a:sym typeface="DFKai-SB"/>
                      </a:endParaRPr>
                    </a:p>
                  </a:txBody>
                  <a:tcPr marT="91425" marB="91425" marR="91425" marL="91425" anchor="ctr">
                    <a:solidFill>
                      <a:schemeClr val="accent5"/>
                    </a:solidFill>
                  </a:tcPr>
                </a:tc>
              </a:tr>
              <a:tr h="689975">
                <a:tc>
                  <a:txBody>
                    <a:bodyPr>
                      <a:noAutofit/>
                    </a:bodyPr>
                    <a:lstStyle/>
                    <a:p>
                      <a:pPr indent="0" lvl="0" marL="0" rtl="0" algn="ctr">
                        <a:spcBef>
                          <a:spcPts val="0"/>
                        </a:spcBef>
                        <a:spcAft>
                          <a:spcPts val="0"/>
                        </a:spcAft>
                        <a:buNone/>
                      </a:pPr>
                      <a:r>
                        <a:rPr lang="zh-TW">
                          <a:latin typeface="DFKai-SB"/>
                          <a:ea typeface="DFKai-SB"/>
                          <a:cs typeface="DFKai-SB"/>
                          <a:sym typeface="DFKai-SB"/>
                        </a:rPr>
                        <a:t>工作環境</a:t>
                      </a:r>
                      <a:endParaRPr>
                        <a:latin typeface="DFKai-SB"/>
                        <a:ea typeface="DFKai-SB"/>
                        <a:cs typeface="DFKai-SB"/>
                        <a:sym typeface="DFKai-SB"/>
                      </a:endParaRPr>
                    </a:p>
                  </a:txBody>
                  <a:tcPr marT="91425" marB="91425" marR="91425" marL="91425" anchor="ctr"/>
                </a:tc>
                <a:tc>
                  <a:txBody>
                    <a:bodyPr>
                      <a:noAutofit/>
                    </a:bodyPr>
                    <a:lstStyle/>
                    <a:p>
                      <a:pPr indent="0" lvl="0" marL="0" rtl="0" algn="l">
                        <a:spcBef>
                          <a:spcPts val="0"/>
                        </a:spcBef>
                        <a:spcAft>
                          <a:spcPts val="0"/>
                        </a:spcAft>
                        <a:buNone/>
                      </a:pPr>
                      <a:r>
                        <a:rPr lang="zh-TW">
                          <a:solidFill>
                            <a:schemeClr val="dk2"/>
                          </a:solidFill>
                          <a:latin typeface="DFKai-SB"/>
                          <a:ea typeface="DFKai-SB"/>
                          <a:cs typeface="DFKai-SB"/>
                          <a:sym typeface="DFKai-SB"/>
                        </a:rPr>
                        <a:t>推動安全文化</a:t>
                      </a:r>
                      <a:r>
                        <a:rPr lang="zh-TW">
                          <a:latin typeface="DFKai-SB"/>
                          <a:ea typeface="DFKai-SB"/>
                          <a:cs typeface="DFKai-SB"/>
                          <a:sym typeface="DFKai-SB"/>
                        </a:rPr>
                        <a:t>、建立健康職場</a:t>
                      </a:r>
                      <a:r>
                        <a:rPr lang="zh-TW">
                          <a:solidFill>
                            <a:schemeClr val="dk2"/>
                          </a:solidFill>
                          <a:latin typeface="DFKai-SB"/>
                          <a:ea typeface="DFKai-SB"/>
                          <a:cs typeface="DFKai-SB"/>
                          <a:sym typeface="DFKai-SB"/>
                        </a:rPr>
                        <a:t>、提升產業 安全的工作環境</a:t>
                      </a:r>
                      <a:endParaRPr>
                        <a:latin typeface="DFKai-SB"/>
                        <a:ea typeface="DFKai-SB"/>
                        <a:cs typeface="DFKai-SB"/>
                        <a:sym typeface="DFKai-SB"/>
                      </a:endParaRPr>
                    </a:p>
                  </a:txBody>
                  <a:tcPr marT="91425" marB="91425" marR="91425" marL="91425" anchor="ctr"/>
                </a:tc>
                <a:tc>
                  <a:txBody>
                    <a:bodyPr>
                      <a:noAutofit/>
                    </a:bodyPr>
                    <a:lstStyle/>
                    <a:p>
                      <a:pPr indent="0" lvl="0" marL="0" rtl="0" algn="l">
                        <a:spcBef>
                          <a:spcPts val="0"/>
                        </a:spcBef>
                        <a:spcAft>
                          <a:spcPts val="0"/>
                        </a:spcAft>
                        <a:buClr>
                          <a:schemeClr val="dk2"/>
                        </a:buClr>
                        <a:buSzPts val="1100"/>
                        <a:buFont typeface="Arial"/>
                        <a:buNone/>
                      </a:pPr>
                      <a:r>
                        <a:rPr lang="zh-TW">
                          <a:latin typeface="DFKai-SB"/>
                          <a:ea typeface="DFKai-SB"/>
                          <a:cs typeface="DFKai-SB"/>
                          <a:sym typeface="DFKai-SB"/>
                        </a:rPr>
                        <a:t>安全文化活動(推行階段性 投入資源，辦理各項安衛活動)</a:t>
                      </a:r>
                      <a:endParaRPr>
                        <a:latin typeface="DFKai-SB"/>
                        <a:ea typeface="DFKai-SB"/>
                        <a:cs typeface="DFKai-SB"/>
                        <a:sym typeface="DFKai-SB"/>
                      </a:endParaRPr>
                    </a:p>
                  </a:txBody>
                  <a:tcPr marT="91425" marB="91425" marR="91425" marL="91425" anchor="ctr"/>
                </a:tc>
              </a:tr>
            </a:tbl>
          </a:graphicData>
        </a:graphic>
      </p:graphicFrame>
      <p:sp>
        <p:nvSpPr>
          <p:cNvPr id="133" name="Google Shape;133;p2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TW"/>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3"/>
          <p:cNvSpPr txBox="1"/>
          <p:nvPr>
            <p:ph idx="1" type="body"/>
          </p:nvPr>
        </p:nvSpPr>
        <p:spPr>
          <a:xfrm>
            <a:off x="1572600" y="201775"/>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sz="2400">
                <a:latin typeface="DFKai-SB"/>
                <a:ea typeface="DFKai-SB"/>
                <a:cs typeface="DFKai-SB"/>
                <a:sym typeface="DFKai-SB"/>
              </a:rPr>
              <a:t>CSR－教育－TSMC</a:t>
            </a:r>
            <a:endParaRPr sz="2400">
              <a:latin typeface="DFKai-SB"/>
              <a:ea typeface="DFKai-SB"/>
              <a:cs typeface="DFKai-SB"/>
              <a:sym typeface="DFKai-SB"/>
            </a:endParaRPr>
          </a:p>
        </p:txBody>
      </p:sp>
      <p:sp>
        <p:nvSpPr>
          <p:cNvPr id="139" name="Google Shape;139;p23"/>
          <p:cNvSpPr txBox="1"/>
          <p:nvPr>
            <p:ph idx="1" type="body"/>
          </p:nvPr>
        </p:nvSpPr>
        <p:spPr>
          <a:xfrm>
            <a:off x="1194363" y="926300"/>
            <a:ext cx="67836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TW" sz="2400">
                <a:latin typeface="DFKai-SB"/>
                <a:ea typeface="DFKai-SB"/>
                <a:cs typeface="DFKai-SB"/>
                <a:sym typeface="DFKai-SB"/>
              </a:rPr>
              <a:t>鼓勵員工工作需求，選擇適切的學習資源與方式</a:t>
            </a:r>
            <a:endParaRPr sz="2400">
              <a:latin typeface="DFKai-SB"/>
              <a:ea typeface="DFKai-SB"/>
              <a:cs typeface="DFKai-SB"/>
              <a:sym typeface="DFKai-SB"/>
            </a:endParaRPr>
          </a:p>
        </p:txBody>
      </p:sp>
      <p:pic>
        <p:nvPicPr>
          <p:cNvPr id="140" name="Google Shape;140;p23"/>
          <p:cNvPicPr preferRelativeResize="0"/>
          <p:nvPr/>
        </p:nvPicPr>
        <p:blipFill>
          <a:blip r:embed="rId3">
            <a:alphaModFix/>
          </a:blip>
          <a:stretch>
            <a:fillRect/>
          </a:stretch>
        </p:blipFill>
        <p:spPr>
          <a:xfrm>
            <a:off x="0" y="1683800"/>
            <a:ext cx="9144000" cy="3459700"/>
          </a:xfrm>
          <a:prstGeom prst="rect">
            <a:avLst/>
          </a:prstGeom>
          <a:noFill/>
          <a:ln>
            <a:noFill/>
          </a:ln>
        </p:spPr>
      </p:pic>
      <p:sp>
        <p:nvSpPr>
          <p:cNvPr id="141" name="Google Shape;141;p2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TW"/>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4"/>
          <p:cNvSpPr txBox="1"/>
          <p:nvPr>
            <p:ph idx="1" type="body"/>
          </p:nvPr>
        </p:nvSpPr>
        <p:spPr>
          <a:xfrm>
            <a:off x="705000" y="273425"/>
            <a:ext cx="77343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sz="1400">
                <a:solidFill>
                  <a:srgbClr val="444444"/>
                </a:solidFill>
                <a:highlight>
                  <a:srgbClr val="FFFFFF"/>
                </a:highlight>
                <a:latin typeface="DFKai-SB"/>
                <a:ea typeface="DFKai-SB"/>
                <a:cs typeface="DFKai-SB"/>
                <a:sym typeface="DFKai-SB"/>
              </a:rPr>
              <a:t>在學習發展上，協助組織與員工快速成長，以適應環境變動及組織成長之需求；</a:t>
            </a:r>
            <a:endParaRPr sz="1400">
              <a:solidFill>
                <a:srgbClr val="444444"/>
              </a:solidFill>
              <a:highlight>
                <a:srgbClr val="FFFFFF"/>
              </a:highlight>
              <a:latin typeface="DFKai-SB"/>
              <a:ea typeface="DFKai-SB"/>
              <a:cs typeface="DFKai-SB"/>
              <a:sym typeface="DFKai-SB"/>
            </a:endParaRPr>
          </a:p>
          <a:p>
            <a:pPr indent="0" lvl="0" marL="0" rtl="0" algn="ctr">
              <a:spcBef>
                <a:spcPts val="0"/>
              </a:spcBef>
              <a:spcAft>
                <a:spcPts val="0"/>
              </a:spcAft>
              <a:buNone/>
            </a:pPr>
            <a:r>
              <a:rPr lang="zh-TW" sz="1400">
                <a:solidFill>
                  <a:srgbClr val="444444"/>
                </a:solidFill>
                <a:highlight>
                  <a:srgbClr val="FFFFFF"/>
                </a:highlight>
                <a:latin typeface="DFKai-SB"/>
                <a:ea typeface="DFKai-SB"/>
                <a:cs typeface="DFKai-SB"/>
                <a:sym typeface="DFKai-SB"/>
              </a:rPr>
              <a:t>在人員發展上，透過主管與員工的相互合作，創造能讓員工不斷成長的工作環境</a:t>
            </a:r>
            <a:endParaRPr sz="1400">
              <a:latin typeface="DFKai-SB"/>
              <a:ea typeface="DFKai-SB"/>
              <a:cs typeface="DFKai-SB"/>
              <a:sym typeface="DFKai-SB"/>
            </a:endParaRPr>
          </a:p>
        </p:txBody>
      </p:sp>
      <p:pic>
        <p:nvPicPr>
          <p:cNvPr id="147" name="Google Shape;147;p24"/>
          <p:cNvPicPr preferRelativeResize="0"/>
          <p:nvPr/>
        </p:nvPicPr>
        <p:blipFill>
          <a:blip r:embed="rId3">
            <a:alphaModFix/>
          </a:blip>
          <a:stretch>
            <a:fillRect/>
          </a:stretch>
        </p:blipFill>
        <p:spPr>
          <a:xfrm>
            <a:off x="704850" y="1142150"/>
            <a:ext cx="7734300" cy="3876675"/>
          </a:xfrm>
          <a:prstGeom prst="rect">
            <a:avLst/>
          </a:prstGeom>
          <a:noFill/>
          <a:ln>
            <a:noFill/>
          </a:ln>
        </p:spPr>
      </p:pic>
      <p:sp>
        <p:nvSpPr>
          <p:cNvPr id="148" name="Google Shape;148;p2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TW"/>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5"/>
          <p:cNvSpPr txBox="1"/>
          <p:nvPr>
            <p:ph idx="1" type="body"/>
          </p:nvPr>
        </p:nvSpPr>
        <p:spPr>
          <a:xfrm>
            <a:off x="1572600" y="222925"/>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sz="2400">
                <a:latin typeface="DFKai-SB"/>
                <a:ea typeface="DFKai-SB"/>
                <a:cs typeface="DFKai-SB"/>
                <a:sym typeface="DFKai-SB"/>
              </a:rPr>
              <a:t>CSR－教育－HIWIN</a:t>
            </a:r>
            <a:endParaRPr sz="2400">
              <a:latin typeface="DFKai-SB"/>
              <a:ea typeface="DFKai-SB"/>
              <a:cs typeface="DFKai-SB"/>
              <a:sym typeface="DFKai-SB"/>
            </a:endParaRPr>
          </a:p>
        </p:txBody>
      </p:sp>
      <p:pic>
        <p:nvPicPr>
          <p:cNvPr id="154" name="Google Shape;154;p25"/>
          <p:cNvPicPr preferRelativeResize="0"/>
          <p:nvPr/>
        </p:nvPicPr>
        <p:blipFill>
          <a:blip r:embed="rId3">
            <a:alphaModFix/>
          </a:blip>
          <a:stretch>
            <a:fillRect/>
          </a:stretch>
        </p:blipFill>
        <p:spPr>
          <a:xfrm>
            <a:off x="1866100" y="1523175"/>
            <a:ext cx="5520675" cy="1433575"/>
          </a:xfrm>
          <a:prstGeom prst="rect">
            <a:avLst/>
          </a:prstGeom>
          <a:noFill/>
          <a:ln>
            <a:noFill/>
          </a:ln>
        </p:spPr>
      </p:pic>
      <p:pic>
        <p:nvPicPr>
          <p:cNvPr id="155" name="Google Shape;155;p25"/>
          <p:cNvPicPr preferRelativeResize="0"/>
          <p:nvPr/>
        </p:nvPicPr>
        <p:blipFill>
          <a:blip r:embed="rId4">
            <a:alphaModFix/>
          </a:blip>
          <a:stretch>
            <a:fillRect/>
          </a:stretch>
        </p:blipFill>
        <p:spPr>
          <a:xfrm>
            <a:off x="1811675" y="3513725"/>
            <a:ext cx="5520675" cy="1433575"/>
          </a:xfrm>
          <a:prstGeom prst="rect">
            <a:avLst/>
          </a:prstGeom>
          <a:noFill/>
          <a:ln>
            <a:noFill/>
          </a:ln>
        </p:spPr>
      </p:pic>
      <p:sp>
        <p:nvSpPr>
          <p:cNvPr id="156" name="Google Shape;156;p25"/>
          <p:cNvSpPr txBox="1"/>
          <p:nvPr/>
        </p:nvSpPr>
        <p:spPr>
          <a:xfrm>
            <a:off x="1915175" y="1028750"/>
            <a:ext cx="55851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DFKai-SB"/>
                <a:ea typeface="DFKai-SB"/>
                <a:cs typeface="DFKai-SB"/>
                <a:sym typeface="DFKai-SB"/>
              </a:rPr>
              <a:t>2011 年與「西螺農工 + 虎尾科大」 共同辦理「3+4」產學攜手專班</a:t>
            </a:r>
            <a:endParaRPr>
              <a:latin typeface="DFKai-SB"/>
              <a:ea typeface="DFKai-SB"/>
              <a:cs typeface="DFKai-SB"/>
              <a:sym typeface="DFKai-SB"/>
            </a:endParaRPr>
          </a:p>
        </p:txBody>
      </p:sp>
      <p:sp>
        <p:nvSpPr>
          <p:cNvPr id="157" name="Google Shape;157;p25"/>
          <p:cNvSpPr txBox="1"/>
          <p:nvPr/>
        </p:nvSpPr>
        <p:spPr>
          <a:xfrm>
            <a:off x="2101950" y="2956750"/>
            <a:ext cx="4940100" cy="4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DFKai-SB"/>
                <a:ea typeface="DFKai-SB"/>
                <a:cs typeface="DFKai-SB"/>
                <a:sym typeface="DFKai-SB"/>
              </a:rPr>
              <a:t>HIWIN 業師赴高職或科大授課分享產業趨勢及 產品技術應用</a:t>
            </a:r>
            <a:endParaRPr>
              <a:latin typeface="DFKai-SB"/>
              <a:ea typeface="DFKai-SB"/>
              <a:cs typeface="DFKai-SB"/>
              <a:sym typeface="DFKai-SB"/>
            </a:endParaRPr>
          </a:p>
        </p:txBody>
      </p:sp>
      <p:sp>
        <p:nvSpPr>
          <p:cNvPr id="158" name="Google Shape;158;p2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TW"/>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Google Shape;163;p26"/>
          <p:cNvPicPr preferRelativeResize="0"/>
          <p:nvPr/>
        </p:nvPicPr>
        <p:blipFill>
          <a:blip r:embed="rId3">
            <a:alphaModFix/>
          </a:blip>
          <a:stretch>
            <a:fillRect/>
          </a:stretch>
        </p:blipFill>
        <p:spPr>
          <a:xfrm>
            <a:off x="6640674" y="77400"/>
            <a:ext cx="2420625" cy="3527601"/>
          </a:xfrm>
          <a:prstGeom prst="rect">
            <a:avLst/>
          </a:prstGeom>
          <a:noFill/>
          <a:ln>
            <a:noFill/>
          </a:ln>
        </p:spPr>
      </p:pic>
      <p:sp>
        <p:nvSpPr>
          <p:cNvPr id="164" name="Google Shape;164;p26"/>
          <p:cNvSpPr txBox="1"/>
          <p:nvPr/>
        </p:nvSpPr>
        <p:spPr>
          <a:xfrm>
            <a:off x="6640675" y="3703125"/>
            <a:ext cx="2420700" cy="105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zh-TW">
                <a:solidFill>
                  <a:srgbClr val="0F0F0F"/>
                </a:solidFill>
                <a:latin typeface="DFKai-SB"/>
                <a:ea typeface="DFKai-SB"/>
                <a:cs typeface="DFKai-SB"/>
                <a:sym typeface="DFKai-SB"/>
              </a:rPr>
              <a:t>推動「自動化工程師」證照考試 與「機器人工程師」證照考試</a:t>
            </a:r>
            <a:endParaRPr>
              <a:solidFill>
                <a:srgbClr val="0F0F0F"/>
              </a:solidFill>
              <a:latin typeface="DFKai-SB"/>
              <a:ea typeface="DFKai-SB"/>
              <a:cs typeface="DFKai-SB"/>
              <a:sym typeface="DFKai-SB"/>
            </a:endParaRPr>
          </a:p>
        </p:txBody>
      </p:sp>
      <p:sp>
        <p:nvSpPr>
          <p:cNvPr id="165" name="Google Shape;165;p26"/>
          <p:cNvSpPr txBox="1"/>
          <p:nvPr/>
        </p:nvSpPr>
        <p:spPr>
          <a:xfrm>
            <a:off x="0" y="0"/>
            <a:ext cx="6493800" cy="459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b="1" lang="zh-TW" sz="1800">
                <a:solidFill>
                  <a:srgbClr val="0F0F0F"/>
                </a:solidFill>
                <a:latin typeface="DFKai-SB"/>
                <a:ea typeface="DFKai-SB"/>
                <a:cs typeface="DFKai-SB"/>
                <a:sym typeface="DFKai-SB"/>
              </a:rPr>
              <a:t>培育國際化人才</a:t>
            </a:r>
            <a:endParaRPr b="1" sz="1800">
              <a:solidFill>
                <a:srgbClr val="0F0F0F"/>
              </a:solidFill>
              <a:latin typeface="DFKai-SB"/>
              <a:ea typeface="DFKai-SB"/>
              <a:cs typeface="DFKai-SB"/>
              <a:sym typeface="DFKai-SB"/>
            </a:endParaRPr>
          </a:p>
          <a:p>
            <a:pPr indent="0" lvl="0" marL="0" rtl="0" algn="l">
              <a:lnSpc>
                <a:spcPct val="170000"/>
              </a:lnSpc>
              <a:spcBef>
                <a:spcPts val="0"/>
              </a:spcBef>
              <a:spcAft>
                <a:spcPts val="0"/>
              </a:spcAft>
              <a:buNone/>
            </a:pPr>
            <a:r>
              <a:rPr lang="zh-TW" sz="1200">
                <a:solidFill>
                  <a:srgbClr val="0F0F0F"/>
                </a:solidFill>
                <a:latin typeface="DFKai-SB"/>
                <a:ea typeface="DFKai-SB"/>
                <a:cs typeface="DFKai-SB"/>
                <a:sym typeface="DFKai-SB"/>
              </a:rPr>
              <a:t>人才的培育需要系統性的規劃，加上持續不斷且長期的投入，上銀科技透過許多創新性的計劃，辦理各種教育計劃與贊助活動，以提升人力素質和培養國際化人才為目標。</a:t>
            </a:r>
            <a:endParaRPr sz="1200">
              <a:solidFill>
                <a:srgbClr val="0F0F0F"/>
              </a:solidFill>
              <a:latin typeface="DFKai-SB"/>
              <a:ea typeface="DFKai-SB"/>
              <a:cs typeface="DFKai-SB"/>
              <a:sym typeface="DFKai-SB"/>
            </a:endParaRPr>
          </a:p>
          <a:p>
            <a:pPr indent="-304800" lvl="0" marL="736600" rtl="0" algn="l">
              <a:lnSpc>
                <a:spcPct val="115000"/>
              </a:lnSpc>
              <a:spcBef>
                <a:spcPts val="1500"/>
              </a:spcBef>
              <a:spcAft>
                <a:spcPts val="0"/>
              </a:spcAft>
              <a:buClr>
                <a:srgbClr val="0F0F0F"/>
              </a:buClr>
              <a:buSzPts val="1200"/>
              <a:buFont typeface="DFKai-SB"/>
              <a:buAutoNum type="arabicPeriod"/>
            </a:pPr>
            <a:r>
              <a:rPr lang="zh-TW" sz="1200">
                <a:solidFill>
                  <a:srgbClr val="0F0F0F"/>
                </a:solidFill>
                <a:latin typeface="DFKai-SB"/>
                <a:ea typeface="DFKai-SB"/>
                <a:cs typeface="DFKai-SB"/>
                <a:sym typeface="DFKai-SB"/>
              </a:rPr>
              <a:t>會計菁英培育計畫( 亞洲大學)</a:t>
            </a:r>
            <a:br>
              <a:rPr lang="zh-TW" sz="1200">
                <a:solidFill>
                  <a:srgbClr val="0F0F0F"/>
                </a:solidFill>
                <a:latin typeface="DFKai-SB"/>
                <a:ea typeface="DFKai-SB"/>
                <a:cs typeface="DFKai-SB"/>
                <a:sym typeface="DFKai-SB"/>
              </a:rPr>
            </a:br>
            <a:r>
              <a:rPr lang="zh-TW" sz="1200">
                <a:solidFill>
                  <a:srgbClr val="0F0F0F"/>
                </a:solidFill>
                <a:latin typeface="DFKai-SB"/>
                <a:ea typeface="DFKai-SB"/>
                <a:cs typeface="DFKai-SB"/>
                <a:sym typeface="DFKai-SB"/>
              </a:rPr>
              <a:t>上銀科技自2013 年起贊助亞州大學會計與資訊學系開設「會計菁英輔導班」計畫，不僅精進學生之會計專業能力與國際移動力，更協助頂尖優秀學生成為專業會計師，計劃執行以來，大幅提升學生考取證照意願與學習風氣，2017 年參與計劃學生達到129 人次，選修多益者約有40 人，報考國家考試及其他專業證照則有49 人次。</a:t>
            </a:r>
            <a:endParaRPr sz="1200">
              <a:solidFill>
                <a:srgbClr val="0F0F0F"/>
              </a:solidFill>
              <a:latin typeface="DFKai-SB"/>
              <a:ea typeface="DFKai-SB"/>
              <a:cs typeface="DFKai-SB"/>
              <a:sym typeface="DFKai-SB"/>
            </a:endParaRPr>
          </a:p>
          <a:p>
            <a:pPr indent="-304800" lvl="0" marL="736600" rtl="0" algn="l">
              <a:lnSpc>
                <a:spcPct val="115000"/>
              </a:lnSpc>
              <a:spcBef>
                <a:spcPts val="0"/>
              </a:spcBef>
              <a:spcAft>
                <a:spcPts val="0"/>
              </a:spcAft>
              <a:buClr>
                <a:srgbClr val="0F0F0F"/>
              </a:buClr>
              <a:buSzPts val="1200"/>
              <a:buFont typeface="DFKai-SB"/>
              <a:buAutoNum type="arabicPeriod"/>
            </a:pPr>
            <a:r>
              <a:rPr lang="zh-TW" sz="1200">
                <a:solidFill>
                  <a:srgbClr val="0F0F0F"/>
                </a:solidFill>
                <a:latin typeface="DFKai-SB"/>
                <a:ea typeface="DFKai-SB"/>
                <a:cs typeface="DFKai-SB"/>
                <a:sym typeface="DFKai-SB"/>
              </a:rPr>
              <a:t>專業證照輔導計畫( 淡江大學)</a:t>
            </a:r>
            <a:br>
              <a:rPr lang="zh-TW" sz="1200">
                <a:solidFill>
                  <a:srgbClr val="0F0F0F"/>
                </a:solidFill>
                <a:latin typeface="DFKai-SB"/>
                <a:ea typeface="DFKai-SB"/>
                <a:cs typeface="DFKai-SB"/>
                <a:sym typeface="DFKai-SB"/>
              </a:rPr>
            </a:br>
            <a:r>
              <a:rPr lang="zh-TW" sz="1200">
                <a:solidFill>
                  <a:srgbClr val="0F0F0F"/>
                </a:solidFill>
                <a:latin typeface="DFKai-SB"/>
                <a:ea typeface="DFKai-SB"/>
                <a:cs typeface="DFKai-SB"/>
                <a:sym typeface="DFKai-SB"/>
              </a:rPr>
              <a:t>上銀科技贊助淡江大學會計系所同學取得會計相關專業證照，計劃內容包含：1. 會計師考試輔導2. 記帳士輔導課程3. 管理會計師課程與4. 英語能力檢定輔導。該計劃執行以來，已形成有別於其他科系之鮮明讀書風氣，並獲得學校之重視，參酌會計系施行經驗，將精進專業課程納入全校各系所未來深耕計劃之項目中。</a:t>
            </a:r>
            <a:endParaRPr sz="1200">
              <a:solidFill>
                <a:srgbClr val="0F0F0F"/>
              </a:solidFill>
              <a:latin typeface="DFKai-SB"/>
              <a:ea typeface="DFKai-SB"/>
              <a:cs typeface="DFKai-SB"/>
              <a:sym typeface="DFKai-SB"/>
            </a:endParaRPr>
          </a:p>
          <a:p>
            <a:pPr indent="-304800" lvl="0" marL="736600" rtl="0" algn="l">
              <a:lnSpc>
                <a:spcPct val="115000"/>
              </a:lnSpc>
              <a:spcBef>
                <a:spcPts val="0"/>
              </a:spcBef>
              <a:spcAft>
                <a:spcPts val="0"/>
              </a:spcAft>
              <a:buClr>
                <a:srgbClr val="0F0F0F"/>
              </a:buClr>
              <a:buSzPts val="1200"/>
              <a:buFont typeface="DFKai-SB"/>
              <a:buAutoNum type="arabicPeriod"/>
            </a:pPr>
            <a:r>
              <a:rPr lang="zh-TW" sz="1200">
                <a:solidFill>
                  <a:srgbClr val="0F0F0F"/>
                </a:solidFill>
                <a:latin typeface="DFKai-SB"/>
                <a:ea typeface="DFKai-SB"/>
                <a:cs typeface="DFKai-SB"/>
                <a:sym typeface="DFKai-SB"/>
              </a:rPr>
              <a:t>高雄第一科大-2017 TOEIC 輔導體驗營</a:t>
            </a:r>
            <a:br>
              <a:rPr lang="zh-TW" sz="1200">
                <a:solidFill>
                  <a:srgbClr val="0F0F0F"/>
                </a:solidFill>
                <a:latin typeface="DFKai-SB"/>
                <a:ea typeface="DFKai-SB"/>
                <a:cs typeface="DFKai-SB"/>
                <a:sym typeface="DFKai-SB"/>
              </a:rPr>
            </a:br>
            <a:r>
              <a:rPr lang="zh-TW" sz="1200">
                <a:solidFill>
                  <a:srgbClr val="0F0F0F"/>
                </a:solidFill>
                <a:latin typeface="DFKai-SB"/>
                <a:ea typeface="DFKai-SB"/>
                <a:cs typeface="DFKai-SB"/>
                <a:sym typeface="DFKai-SB"/>
              </a:rPr>
              <a:t>為加強工學院與電資學院學生之英語能力，協助提升英語聽說讀寫能力，增加職場競爭力與國際移動力。高雄第一科大開辦2017 TOEIC 輔導體驗營，由上銀科技全額補助上課及考試費用，2017 年參加輔導課程學生共65 人，多益加強班學生共78 人。</a:t>
            </a:r>
            <a:endParaRPr sz="1200">
              <a:solidFill>
                <a:srgbClr val="0F0F0F"/>
              </a:solidFill>
              <a:latin typeface="DFKai-SB"/>
              <a:ea typeface="DFKai-SB"/>
              <a:cs typeface="DFKai-SB"/>
              <a:sym typeface="DFKai-SB"/>
            </a:endParaRPr>
          </a:p>
          <a:p>
            <a:pPr indent="0" lvl="0" marL="0" rtl="0" algn="l">
              <a:lnSpc>
                <a:spcPct val="115000"/>
              </a:lnSpc>
              <a:spcBef>
                <a:spcPts val="1500"/>
              </a:spcBef>
              <a:spcAft>
                <a:spcPts val="0"/>
              </a:spcAft>
              <a:buNone/>
            </a:pPr>
            <a:r>
              <a:t/>
            </a:r>
            <a:endParaRPr sz="1200">
              <a:solidFill>
                <a:srgbClr val="0F0F0F"/>
              </a:solidFill>
              <a:latin typeface="Microsoft JhengHei"/>
              <a:ea typeface="Microsoft JhengHei"/>
              <a:cs typeface="Microsoft JhengHei"/>
              <a:sym typeface="Microsoft JhengHei"/>
            </a:endParaRPr>
          </a:p>
        </p:txBody>
      </p:sp>
      <p:sp>
        <p:nvSpPr>
          <p:cNvPr id="166" name="Google Shape;166;p2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TW"/>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7"/>
          <p:cNvSpPr txBox="1"/>
          <p:nvPr>
            <p:ph idx="1" type="body"/>
          </p:nvPr>
        </p:nvSpPr>
        <p:spPr>
          <a:xfrm>
            <a:off x="1572600" y="0"/>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DFKai-SB"/>
                <a:ea typeface="DFKai-SB"/>
                <a:cs typeface="DFKai-SB"/>
                <a:sym typeface="DFKai-SB"/>
              </a:rPr>
              <a:t>CSR－</a:t>
            </a:r>
            <a:r>
              <a:rPr lang="zh-TW">
                <a:latin typeface="DFKai-SB"/>
                <a:ea typeface="DFKai-SB"/>
                <a:cs typeface="DFKai-SB"/>
                <a:sym typeface="DFKai-SB"/>
              </a:rPr>
              <a:t>綠色環境</a:t>
            </a:r>
            <a:r>
              <a:rPr lang="zh-TW">
                <a:latin typeface="DFKai-SB"/>
                <a:ea typeface="DFKai-SB"/>
                <a:cs typeface="DFKai-SB"/>
                <a:sym typeface="DFKai-SB"/>
              </a:rPr>
              <a:t>－TSMC                                                                                                                                                                                                                                                                                                                                                                                                                                                                                                                                                                                                                                                                                                                                                                                                                                                                                                                                                                                                                                                                                                                                                                                                                                                                                                                                                                                                                                                                                                                                                                                             </a:t>
            </a:r>
            <a:endParaRPr>
              <a:latin typeface="DFKai-SB"/>
              <a:ea typeface="DFKai-SB"/>
              <a:cs typeface="DFKai-SB"/>
              <a:sym typeface="DFKai-SB"/>
            </a:endParaRPr>
          </a:p>
        </p:txBody>
      </p:sp>
      <p:sp>
        <p:nvSpPr>
          <p:cNvPr id="172" name="Google Shape;172;p27"/>
          <p:cNvSpPr txBox="1"/>
          <p:nvPr>
            <p:ph idx="1" type="body"/>
          </p:nvPr>
        </p:nvSpPr>
        <p:spPr>
          <a:xfrm>
            <a:off x="1572600" y="638075"/>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DFKai-SB"/>
                <a:ea typeface="DFKai-SB"/>
                <a:cs typeface="DFKai-SB"/>
                <a:sym typeface="DFKai-SB"/>
              </a:rPr>
              <a:t>水資源重複利用</a:t>
            </a:r>
            <a:endParaRPr>
              <a:latin typeface="DFKai-SB"/>
              <a:ea typeface="DFKai-SB"/>
              <a:cs typeface="DFKai-SB"/>
              <a:sym typeface="DFKai-SB"/>
            </a:endParaRPr>
          </a:p>
        </p:txBody>
      </p:sp>
      <p:pic>
        <p:nvPicPr>
          <p:cNvPr id="173" name="Google Shape;173;p27"/>
          <p:cNvPicPr preferRelativeResize="0"/>
          <p:nvPr/>
        </p:nvPicPr>
        <p:blipFill>
          <a:blip r:embed="rId3">
            <a:alphaModFix/>
          </a:blip>
          <a:stretch>
            <a:fillRect/>
          </a:stretch>
        </p:blipFill>
        <p:spPr>
          <a:xfrm>
            <a:off x="0" y="1162475"/>
            <a:ext cx="9144001" cy="3828625"/>
          </a:xfrm>
          <a:prstGeom prst="rect">
            <a:avLst/>
          </a:prstGeom>
          <a:noFill/>
          <a:ln>
            <a:noFill/>
          </a:ln>
        </p:spPr>
      </p:pic>
      <p:sp>
        <p:nvSpPr>
          <p:cNvPr id="174" name="Google Shape;174;p2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TW"/>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Google Shape;179;p2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0" name="Google Shape;180;p28"/>
          <p:cNvSpPr txBox="1"/>
          <p:nvPr>
            <p:ph idx="1" type="body"/>
          </p:nvPr>
        </p:nvSpPr>
        <p:spPr>
          <a:xfrm>
            <a:off x="5033225" y="199700"/>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DFKai-SB"/>
                <a:ea typeface="DFKai-SB"/>
                <a:cs typeface="DFKai-SB"/>
                <a:sym typeface="DFKai-SB"/>
              </a:rPr>
              <a:t>改善能源使用率</a:t>
            </a:r>
            <a:endParaRPr>
              <a:latin typeface="DFKai-SB"/>
              <a:ea typeface="DFKai-SB"/>
              <a:cs typeface="DFKai-SB"/>
              <a:sym typeface="DFKai-SB"/>
            </a:endParaRPr>
          </a:p>
        </p:txBody>
      </p:sp>
      <p:sp>
        <p:nvSpPr>
          <p:cNvPr id="181" name="Google Shape;181;p2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TW"/>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9"/>
          <p:cNvSpPr txBox="1"/>
          <p:nvPr>
            <p:ph idx="1" type="body"/>
          </p:nvPr>
        </p:nvSpPr>
        <p:spPr>
          <a:xfrm>
            <a:off x="1572600" y="234050"/>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DFKai-SB"/>
                <a:ea typeface="DFKai-SB"/>
                <a:cs typeface="DFKai-SB"/>
                <a:sym typeface="DFKai-SB"/>
              </a:rPr>
              <a:t>CSR</a:t>
            </a:r>
            <a:r>
              <a:rPr lang="zh-TW">
                <a:latin typeface="DFKai-SB"/>
                <a:ea typeface="DFKai-SB"/>
                <a:cs typeface="DFKai-SB"/>
                <a:sym typeface="DFKai-SB"/>
              </a:rPr>
              <a:t>－綠色環境－HIWIN</a:t>
            </a:r>
            <a:r>
              <a:rPr lang="zh-TW"/>
              <a:t> </a:t>
            </a:r>
            <a:endParaRPr/>
          </a:p>
        </p:txBody>
      </p:sp>
      <p:sp>
        <p:nvSpPr>
          <p:cNvPr id="187" name="Google Shape;187;p29"/>
          <p:cNvSpPr txBox="1"/>
          <p:nvPr/>
        </p:nvSpPr>
        <p:spPr>
          <a:xfrm>
            <a:off x="128575" y="739375"/>
            <a:ext cx="3000000" cy="4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2"/>
                </a:solidFill>
                <a:latin typeface="DFKai-SB"/>
                <a:ea typeface="DFKai-SB"/>
                <a:cs typeface="DFKai-SB"/>
                <a:sym typeface="DFKai-SB"/>
              </a:rPr>
              <a:t>• </a:t>
            </a:r>
            <a:r>
              <a:rPr lang="zh-TW" sz="1600">
                <a:latin typeface="DFKai-SB"/>
                <a:ea typeface="DFKai-SB"/>
                <a:cs typeface="DFKai-SB"/>
                <a:sym typeface="DFKai-SB"/>
              </a:rPr>
              <a:t>推動能源管理系統</a:t>
            </a:r>
            <a:endParaRPr sz="1600">
              <a:latin typeface="DFKai-SB"/>
              <a:ea typeface="DFKai-SB"/>
              <a:cs typeface="DFKai-SB"/>
              <a:sym typeface="DFKai-SB"/>
            </a:endParaRPr>
          </a:p>
        </p:txBody>
      </p:sp>
      <p:sp>
        <p:nvSpPr>
          <p:cNvPr id="188" name="Google Shape;188;p29"/>
          <p:cNvSpPr txBox="1"/>
          <p:nvPr/>
        </p:nvSpPr>
        <p:spPr>
          <a:xfrm>
            <a:off x="128575" y="1071750"/>
            <a:ext cx="3000000" cy="4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DFKai-SB"/>
                <a:ea typeface="DFKai-SB"/>
                <a:cs typeface="DFKai-SB"/>
                <a:sym typeface="DFKai-SB"/>
              </a:rPr>
              <a:t>       ▼</a:t>
            </a:r>
            <a:r>
              <a:rPr lang="zh-TW">
                <a:latin typeface="DFKai-SB"/>
                <a:ea typeface="DFKai-SB"/>
                <a:cs typeface="DFKai-SB"/>
                <a:sym typeface="DFKai-SB"/>
              </a:rPr>
              <a:t>目標管理績效與展望規劃</a:t>
            </a:r>
            <a:endParaRPr>
              <a:latin typeface="DFKai-SB"/>
              <a:ea typeface="DFKai-SB"/>
              <a:cs typeface="DFKai-SB"/>
              <a:sym typeface="DFKai-SB"/>
            </a:endParaRPr>
          </a:p>
        </p:txBody>
      </p:sp>
      <p:pic>
        <p:nvPicPr>
          <p:cNvPr id="189" name="Google Shape;189;p29"/>
          <p:cNvPicPr preferRelativeResize="0"/>
          <p:nvPr/>
        </p:nvPicPr>
        <p:blipFill>
          <a:blip r:embed="rId3">
            <a:alphaModFix/>
          </a:blip>
          <a:stretch>
            <a:fillRect/>
          </a:stretch>
        </p:blipFill>
        <p:spPr>
          <a:xfrm>
            <a:off x="538150" y="1384825"/>
            <a:ext cx="7639050" cy="1695450"/>
          </a:xfrm>
          <a:prstGeom prst="rect">
            <a:avLst/>
          </a:prstGeom>
          <a:noFill/>
          <a:ln>
            <a:noFill/>
          </a:ln>
        </p:spPr>
      </p:pic>
      <p:pic>
        <p:nvPicPr>
          <p:cNvPr id="190" name="Google Shape;190;p29"/>
          <p:cNvPicPr preferRelativeResize="0"/>
          <p:nvPr/>
        </p:nvPicPr>
        <p:blipFill>
          <a:blip r:embed="rId4">
            <a:alphaModFix/>
          </a:blip>
          <a:stretch>
            <a:fillRect/>
          </a:stretch>
        </p:blipFill>
        <p:spPr>
          <a:xfrm>
            <a:off x="2906300" y="3232825"/>
            <a:ext cx="5211099" cy="1758425"/>
          </a:xfrm>
          <a:prstGeom prst="rect">
            <a:avLst/>
          </a:prstGeom>
          <a:noFill/>
          <a:ln>
            <a:noFill/>
          </a:ln>
        </p:spPr>
      </p:pic>
      <p:sp>
        <p:nvSpPr>
          <p:cNvPr id="191" name="Google Shape;191;p29"/>
          <p:cNvSpPr txBox="1"/>
          <p:nvPr/>
        </p:nvSpPr>
        <p:spPr>
          <a:xfrm flipH="1">
            <a:off x="3072000" y="2983625"/>
            <a:ext cx="3000000" cy="6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100">
                <a:latin typeface="DFKai-SB"/>
                <a:ea typeface="DFKai-SB"/>
                <a:cs typeface="DFKai-SB"/>
                <a:sym typeface="DFKai-SB"/>
              </a:rPr>
              <a:t>▼ 2017 年減量計畫方案成效</a:t>
            </a:r>
            <a:endParaRPr sz="1100">
              <a:latin typeface="DFKai-SB"/>
              <a:ea typeface="DFKai-SB"/>
              <a:cs typeface="DFKai-SB"/>
              <a:sym typeface="DFKai-SB"/>
            </a:endParaRPr>
          </a:p>
        </p:txBody>
      </p:sp>
      <p:sp>
        <p:nvSpPr>
          <p:cNvPr id="192" name="Google Shape;192;p2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TW"/>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0"/>
          <p:cNvSpPr txBox="1"/>
          <p:nvPr>
            <p:ph idx="1" type="body"/>
          </p:nvPr>
        </p:nvSpPr>
        <p:spPr>
          <a:xfrm>
            <a:off x="172125" y="75500"/>
            <a:ext cx="6171600" cy="11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TW" sz="1400">
                <a:latin typeface="DFKai-SB"/>
                <a:ea typeface="DFKai-SB"/>
                <a:cs typeface="DFKai-SB"/>
                <a:sym typeface="DFKai-SB"/>
              </a:rPr>
              <a:t>•</a:t>
            </a:r>
            <a:r>
              <a:rPr lang="zh-TW" sz="1600">
                <a:latin typeface="DFKai-SB"/>
                <a:ea typeface="DFKai-SB"/>
                <a:cs typeface="DFKai-SB"/>
                <a:sym typeface="DFKai-SB"/>
              </a:rPr>
              <a:t>溫室氣體排放管理</a:t>
            </a:r>
            <a:r>
              <a:rPr lang="zh-TW"/>
              <a:t> </a:t>
            </a:r>
            <a:endParaRPr/>
          </a:p>
          <a:p>
            <a:pPr indent="0" lvl="0" marL="0" rtl="0" algn="l">
              <a:spcBef>
                <a:spcPts val="0"/>
              </a:spcBef>
              <a:spcAft>
                <a:spcPts val="0"/>
              </a:spcAft>
              <a:buNone/>
            </a:pPr>
            <a:r>
              <a:rPr lang="zh-TW"/>
              <a:t>       </a:t>
            </a:r>
            <a:r>
              <a:rPr lang="zh-TW" sz="1400">
                <a:latin typeface="DFKai-SB"/>
                <a:ea typeface="DFKai-SB"/>
                <a:cs typeface="DFKai-SB"/>
                <a:sym typeface="DFKai-SB"/>
              </a:rPr>
              <a:t>推動 ISO 50001 管理系統執行有效行動方案降低能源績 效指標 1%。</a:t>
            </a:r>
            <a:endParaRPr>
              <a:latin typeface="DFKai-SB"/>
              <a:ea typeface="DFKai-SB"/>
              <a:cs typeface="DFKai-SB"/>
              <a:sym typeface="DFKai-SB"/>
            </a:endParaRPr>
          </a:p>
        </p:txBody>
      </p:sp>
      <p:sp>
        <p:nvSpPr>
          <p:cNvPr id="198" name="Google Shape;198;p30"/>
          <p:cNvSpPr txBox="1"/>
          <p:nvPr/>
        </p:nvSpPr>
        <p:spPr>
          <a:xfrm>
            <a:off x="172125" y="878700"/>
            <a:ext cx="89718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600">
                <a:solidFill>
                  <a:schemeClr val="dk2"/>
                </a:solidFill>
                <a:latin typeface="DFKai-SB"/>
                <a:ea typeface="DFKai-SB"/>
                <a:cs typeface="DFKai-SB"/>
                <a:sym typeface="DFKai-SB"/>
              </a:rPr>
              <a:t>•</a:t>
            </a:r>
            <a:r>
              <a:rPr lang="zh-TW" sz="1600">
                <a:latin typeface="DFKai-SB"/>
                <a:ea typeface="DFKai-SB"/>
                <a:cs typeface="DFKai-SB"/>
                <a:sym typeface="DFKai-SB"/>
              </a:rPr>
              <a:t>水資源與廢水管理</a:t>
            </a:r>
            <a:endParaRPr sz="1600">
              <a:latin typeface="DFKai-SB"/>
              <a:ea typeface="DFKai-SB"/>
              <a:cs typeface="DFKai-SB"/>
              <a:sym typeface="DFKai-SB"/>
            </a:endParaRPr>
          </a:p>
          <a:p>
            <a:pPr indent="0" lvl="0" marL="540000" rtl="0" algn="l">
              <a:spcBef>
                <a:spcPts val="0"/>
              </a:spcBef>
              <a:spcAft>
                <a:spcPts val="0"/>
              </a:spcAft>
              <a:buNone/>
            </a:pPr>
            <a:r>
              <a:rPr lang="zh-TW" sz="1600">
                <a:latin typeface="DFKai-SB"/>
                <a:ea typeface="DFKai-SB"/>
                <a:cs typeface="DFKai-SB"/>
                <a:sym typeface="DFKai-SB"/>
              </a:rPr>
              <a:t>為提升使用效率與減 少水資源浪費，每月定期統計自來水及廢水量， 做為追蹤紀錄，並確認用水情形是否有異常狀 況，且於營運總部、雲林廠設立水回收再利用 設施，回收雨水、生活污水回收，做為植物澆 灌與沖廁使用，回收水占整體用水達 7%。</a:t>
            </a:r>
            <a:endParaRPr sz="1600">
              <a:latin typeface="DFKai-SB"/>
              <a:ea typeface="DFKai-SB"/>
              <a:cs typeface="DFKai-SB"/>
              <a:sym typeface="DFKai-SB"/>
            </a:endParaRPr>
          </a:p>
          <a:p>
            <a:pPr indent="0" lvl="0" marL="540000" rtl="0" algn="l">
              <a:spcBef>
                <a:spcPts val="0"/>
              </a:spcBef>
              <a:spcAft>
                <a:spcPts val="0"/>
              </a:spcAft>
              <a:buNone/>
            </a:pPr>
            <a:r>
              <a:t/>
            </a:r>
            <a:endParaRPr sz="1600">
              <a:latin typeface="DFKai-SB"/>
              <a:ea typeface="DFKai-SB"/>
              <a:cs typeface="DFKai-SB"/>
              <a:sym typeface="DFKai-SB"/>
            </a:endParaRPr>
          </a:p>
        </p:txBody>
      </p:sp>
      <p:pic>
        <p:nvPicPr>
          <p:cNvPr id="199" name="Google Shape;199;p30"/>
          <p:cNvPicPr preferRelativeResize="0"/>
          <p:nvPr/>
        </p:nvPicPr>
        <p:blipFill>
          <a:blip r:embed="rId3">
            <a:alphaModFix/>
          </a:blip>
          <a:stretch>
            <a:fillRect/>
          </a:stretch>
        </p:blipFill>
        <p:spPr>
          <a:xfrm>
            <a:off x="3429000" y="2327450"/>
            <a:ext cx="5714925" cy="2333850"/>
          </a:xfrm>
          <a:prstGeom prst="rect">
            <a:avLst/>
          </a:prstGeom>
          <a:noFill/>
          <a:ln>
            <a:noFill/>
          </a:ln>
        </p:spPr>
      </p:pic>
      <p:sp>
        <p:nvSpPr>
          <p:cNvPr id="200" name="Google Shape;200;p30"/>
          <p:cNvSpPr txBox="1"/>
          <p:nvPr/>
        </p:nvSpPr>
        <p:spPr>
          <a:xfrm>
            <a:off x="3429000" y="1963250"/>
            <a:ext cx="61716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DFKai-SB"/>
                <a:ea typeface="DFKai-SB"/>
                <a:cs typeface="DFKai-SB"/>
                <a:sym typeface="DFKai-SB"/>
              </a:rPr>
              <a:t>▼ 上銀科技各營運據點水源及處理後污水排放示意圖</a:t>
            </a:r>
            <a:endParaRPr>
              <a:latin typeface="DFKai-SB"/>
              <a:ea typeface="DFKai-SB"/>
              <a:cs typeface="DFKai-SB"/>
              <a:sym typeface="DFKai-SB"/>
            </a:endParaRPr>
          </a:p>
        </p:txBody>
      </p:sp>
      <p:sp>
        <p:nvSpPr>
          <p:cNvPr id="201" name="Google Shape;201;p3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TW"/>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1"/>
          <p:cNvSpPr txBox="1"/>
          <p:nvPr>
            <p:ph idx="1" type="body"/>
          </p:nvPr>
        </p:nvSpPr>
        <p:spPr>
          <a:xfrm>
            <a:off x="1572600" y="257500"/>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DFKai-SB"/>
                <a:ea typeface="DFKai-SB"/>
                <a:cs typeface="DFKai-SB"/>
                <a:sym typeface="DFKai-SB"/>
              </a:rPr>
              <a:t>CSR</a:t>
            </a:r>
            <a:r>
              <a:rPr lang="zh-TW">
                <a:latin typeface="DFKai-SB"/>
                <a:ea typeface="DFKai-SB"/>
                <a:cs typeface="DFKai-SB"/>
                <a:sym typeface="DFKai-SB"/>
              </a:rPr>
              <a:t>－社會貢獻－TSCM</a:t>
            </a:r>
            <a:endParaRPr>
              <a:latin typeface="DFKai-SB"/>
              <a:ea typeface="DFKai-SB"/>
              <a:cs typeface="DFKai-SB"/>
              <a:sym typeface="DFKai-SB"/>
            </a:endParaRPr>
          </a:p>
        </p:txBody>
      </p:sp>
      <p:pic>
        <p:nvPicPr>
          <p:cNvPr id="207" name="Google Shape;207;p31"/>
          <p:cNvPicPr preferRelativeResize="0"/>
          <p:nvPr/>
        </p:nvPicPr>
        <p:blipFill>
          <a:blip r:embed="rId3">
            <a:alphaModFix/>
          </a:blip>
          <a:stretch>
            <a:fillRect/>
          </a:stretch>
        </p:blipFill>
        <p:spPr>
          <a:xfrm>
            <a:off x="0" y="828050"/>
            <a:ext cx="9144002" cy="4315450"/>
          </a:xfrm>
          <a:prstGeom prst="rect">
            <a:avLst/>
          </a:prstGeom>
          <a:noFill/>
          <a:ln>
            <a:noFill/>
          </a:ln>
        </p:spPr>
      </p:pic>
      <p:sp>
        <p:nvSpPr>
          <p:cNvPr id="208" name="Google Shape;208;p3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TW"/>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469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latin typeface="DFKai-SB"/>
                <a:ea typeface="DFKai-SB"/>
                <a:cs typeface="DFKai-SB"/>
                <a:sym typeface="DFKai-SB"/>
              </a:rPr>
              <a:t>目錄</a:t>
            </a:r>
            <a:endParaRPr>
              <a:latin typeface="DFKai-SB"/>
              <a:ea typeface="DFKai-SB"/>
              <a:cs typeface="DFKai-SB"/>
              <a:sym typeface="DFKai-SB"/>
            </a:endParaRPr>
          </a:p>
          <a:p>
            <a:pPr indent="0" lvl="0" marL="0" rtl="0" algn="l">
              <a:spcBef>
                <a:spcPts val="0"/>
              </a:spcBef>
              <a:spcAft>
                <a:spcPts val="0"/>
              </a:spcAft>
              <a:buNone/>
            </a:pPr>
            <a:r>
              <a:rPr lang="zh-TW" sz="2400">
                <a:latin typeface="DFKai-SB"/>
                <a:ea typeface="DFKai-SB"/>
                <a:cs typeface="DFKai-SB"/>
                <a:sym typeface="DFKai-SB"/>
              </a:rPr>
              <a:t>什麼是CSR(企業社會責任)?⬝⬝⬝⬝⬝⬝⬝⬝⬝⬝⬝⬝⬝⬝⬝⬝⬝⬝⬝⬝⬝⬝⬝⬝⬝⬝⬝3</a:t>
            </a:r>
            <a:endParaRPr sz="2400">
              <a:latin typeface="DFKai-SB"/>
              <a:ea typeface="DFKai-SB"/>
              <a:cs typeface="DFKai-SB"/>
              <a:sym typeface="DFKai-SB"/>
            </a:endParaRPr>
          </a:p>
          <a:p>
            <a:pPr indent="0" lvl="0" marL="0" rtl="0" algn="l">
              <a:spcBef>
                <a:spcPts val="0"/>
              </a:spcBef>
              <a:spcAft>
                <a:spcPts val="0"/>
              </a:spcAft>
              <a:buNone/>
            </a:pPr>
            <a:r>
              <a:t/>
            </a:r>
            <a:endParaRPr sz="2400">
              <a:latin typeface="DFKai-SB"/>
              <a:ea typeface="DFKai-SB"/>
              <a:cs typeface="DFKai-SB"/>
              <a:sym typeface="DFKai-SB"/>
            </a:endParaRPr>
          </a:p>
          <a:p>
            <a:pPr indent="0" lvl="0" marL="0" rtl="0" algn="l">
              <a:spcBef>
                <a:spcPts val="0"/>
              </a:spcBef>
              <a:spcAft>
                <a:spcPts val="0"/>
              </a:spcAft>
              <a:buNone/>
            </a:pPr>
            <a:r>
              <a:rPr lang="zh-TW" sz="2400">
                <a:latin typeface="DFKai-SB"/>
                <a:ea typeface="DFKai-SB"/>
                <a:cs typeface="DFKai-SB"/>
                <a:sym typeface="DFKai-SB"/>
              </a:rPr>
              <a:t>什麼是SDGs(</a:t>
            </a:r>
            <a:r>
              <a:rPr lang="zh-TW" sz="2400">
                <a:solidFill>
                  <a:srgbClr val="3E3E3E"/>
                </a:solidFill>
                <a:latin typeface="DFKai-SB"/>
                <a:ea typeface="DFKai-SB"/>
                <a:cs typeface="DFKai-SB"/>
                <a:sym typeface="DFKai-SB"/>
              </a:rPr>
              <a:t>永續發展目標</a:t>
            </a:r>
            <a:r>
              <a:rPr lang="zh-TW" sz="2400">
                <a:latin typeface="DFKai-SB"/>
                <a:ea typeface="DFKai-SB"/>
                <a:cs typeface="DFKai-SB"/>
                <a:sym typeface="DFKai-SB"/>
              </a:rPr>
              <a:t>)?⬝⬝⬝⬝⬝⬝⬝⬝⬝⬝⬝⬝⬝⬝⬝⬝⬝⬝⬝⬝⬝⬝⬝⬝⬝⬝6</a:t>
            </a:r>
            <a:endParaRPr sz="2400">
              <a:latin typeface="DFKai-SB"/>
              <a:ea typeface="DFKai-SB"/>
              <a:cs typeface="DFKai-SB"/>
              <a:sym typeface="DFKai-SB"/>
            </a:endParaRPr>
          </a:p>
          <a:p>
            <a:pPr indent="0" lvl="0" marL="0" rtl="0" algn="l">
              <a:spcBef>
                <a:spcPts val="0"/>
              </a:spcBef>
              <a:spcAft>
                <a:spcPts val="0"/>
              </a:spcAft>
              <a:buNone/>
            </a:pPr>
            <a:r>
              <a:t/>
            </a:r>
            <a:endParaRPr sz="2400">
              <a:latin typeface="DFKai-SB"/>
              <a:ea typeface="DFKai-SB"/>
              <a:cs typeface="DFKai-SB"/>
              <a:sym typeface="DFKai-SB"/>
            </a:endParaRPr>
          </a:p>
          <a:p>
            <a:pPr indent="0" lvl="0" marL="0" rtl="0" algn="l">
              <a:spcBef>
                <a:spcPts val="0"/>
              </a:spcBef>
              <a:spcAft>
                <a:spcPts val="0"/>
              </a:spcAft>
              <a:buNone/>
            </a:pPr>
            <a:r>
              <a:rPr lang="zh-TW" sz="2400">
                <a:latin typeface="DFKai-SB"/>
                <a:ea typeface="DFKai-SB"/>
                <a:cs typeface="DFKai-SB"/>
                <a:sym typeface="DFKai-SB"/>
              </a:rPr>
              <a:t>各企業之CSR主題之範例⬝⬝⬝⬝⬝⬝⬝⬝⬝⬝⬝⬝⬝⬝⬝⬝⬝⬝⬝⬝⬝⬝⬝⬝⬝⬝⬝⬝⬝10</a:t>
            </a:r>
            <a:endParaRPr sz="2400">
              <a:latin typeface="DFKai-SB"/>
              <a:ea typeface="DFKai-SB"/>
              <a:cs typeface="DFKai-SB"/>
              <a:sym typeface="DFKai-SB"/>
            </a:endParaRPr>
          </a:p>
          <a:p>
            <a:pPr indent="0" lvl="0" marL="0" rtl="0" algn="l">
              <a:spcBef>
                <a:spcPts val="0"/>
              </a:spcBef>
              <a:spcAft>
                <a:spcPts val="0"/>
              </a:spcAft>
              <a:buNone/>
            </a:pPr>
            <a:r>
              <a:t/>
            </a:r>
            <a:endParaRPr sz="2400">
              <a:latin typeface="DFKai-SB"/>
              <a:ea typeface="DFKai-SB"/>
              <a:cs typeface="DFKai-SB"/>
              <a:sym typeface="DFKai-SB"/>
            </a:endParaRPr>
          </a:p>
          <a:p>
            <a:pPr indent="0" lvl="0" marL="0" rtl="0" algn="l">
              <a:spcBef>
                <a:spcPts val="0"/>
              </a:spcBef>
              <a:spcAft>
                <a:spcPts val="0"/>
              </a:spcAft>
              <a:buNone/>
            </a:pPr>
            <a:r>
              <a:rPr lang="zh-TW" sz="2400">
                <a:latin typeface="DFKai-SB"/>
                <a:ea typeface="DFKai-SB"/>
                <a:cs typeface="DFKai-SB"/>
                <a:sym typeface="DFKai-SB"/>
              </a:rPr>
              <a:t>企業倫理對企業永續發展的重要性⬝⬝⬝⬝⬝⬝⬝⬝⬝⬝⬝⬝⬝⬝⬝⬝⬝⬝⬝⬝⬝28</a:t>
            </a:r>
            <a:endParaRPr sz="2400">
              <a:latin typeface="DFKai-SB"/>
              <a:ea typeface="DFKai-SB"/>
              <a:cs typeface="DFKai-SB"/>
              <a:sym typeface="DFKai-SB"/>
            </a:endParaRPr>
          </a:p>
          <a:p>
            <a:pPr indent="0" lvl="0" marL="0" rtl="0" algn="l">
              <a:spcBef>
                <a:spcPts val="0"/>
              </a:spcBef>
              <a:spcAft>
                <a:spcPts val="0"/>
              </a:spcAft>
              <a:buNone/>
            </a:pPr>
            <a:r>
              <a:t/>
            </a:r>
            <a:endParaRPr sz="2400">
              <a:latin typeface="DFKai-SB"/>
              <a:ea typeface="DFKai-SB"/>
              <a:cs typeface="DFKai-SB"/>
              <a:sym typeface="DFKai-SB"/>
            </a:endParaRPr>
          </a:p>
          <a:p>
            <a:pPr indent="0" lvl="0" marL="0" rtl="0" algn="l">
              <a:spcBef>
                <a:spcPts val="0"/>
              </a:spcBef>
              <a:spcAft>
                <a:spcPts val="0"/>
              </a:spcAft>
              <a:buClr>
                <a:schemeClr val="dk2"/>
              </a:buClr>
              <a:buSzPts val="6800"/>
              <a:buFont typeface="Arial"/>
              <a:buNone/>
            </a:pPr>
            <a:r>
              <a:rPr lang="zh-TW" sz="2400">
                <a:latin typeface="DFKai-SB"/>
                <a:ea typeface="DFKai-SB"/>
                <a:cs typeface="DFKai-SB"/>
                <a:sym typeface="DFKai-SB"/>
              </a:rPr>
              <a:t>參考資料⬝⬝⬝⬝⬝⬝⬝⬝⬝⬝⬝⬝⬝⬝⬝⬝⬝⬝⬝⬝⬝⬝⬝⬝⬝⬝⬝⬝⬝⬝⬝⬝⬝⬝⬝⬝⬝⬝⬝⬝⬝30</a:t>
            </a:r>
            <a:endParaRPr sz="2400">
              <a:latin typeface="DFKai-SB"/>
              <a:ea typeface="DFKai-SB"/>
              <a:cs typeface="DFKai-SB"/>
              <a:sym typeface="DFKai-SB"/>
            </a:endParaRPr>
          </a:p>
          <a:p>
            <a:pPr indent="0" lvl="0" marL="0" rtl="0" algn="just">
              <a:spcBef>
                <a:spcPts val="0"/>
              </a:spcBef>
              <a:spcAft>
                <a:spcPts val="0"/>
              </a:spcAft>
              <a:buClr>
                <a:schemeClr val="dk2"/>
              </a:buClr>
              <a:buSzPts val="1100"/>
              <a:buFont typeface="Arial"/>
              <a:buNone/>
            </a:pPr>
            <a:r>
              <a:t/>
            </a:r>
            <a:endParaRPr>
              <a:latin typeface="DFKai-SB"/>
              <a:ea typeface="DFKai-SB"/>
              <a:cs typeface="DFKai-SB"/>
              <a:sym typeface="DFKai-SB"/>
            </a:endParaRPr>
          </a:p>
          <a:p>
            <a:pPr indent="0" lvl="0" marL="0" rtl="0" algn="ctr">
              <a:spcBef>
                <a:spcPts val="0"/>
              </a:spcBef>
              <a:spcAft>
                <a:spcPts val="0"/>
              </a:spcAft>
              <a:buNone/>
            </a:pPr>
            <a:r>
              <a:t/>
            </a:r>
            <a:endParaRPr>
              <a:latin typeface="DFKai-SB"/>
              <a:ea typeface="DFKai-SB"/>
              <a:cs typeface="DFKai-SB"/>
              <a:sym typeface="DFKai-SB"/>
            </a:endParaRPr>
          </a:p>
        </p:txBody>
      </p:sp>
      <p:sp>
        <p:nvSpPr>
          <p:cNvPr id="65" name="Google Shape;65;p1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TW"/>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pic>
        <p:nvPicPr>
          <p:cNvPr id="213" name="Google Shape;213;p32"/>
          <p:cNvPicPr preferRelativeResize="0"/>
          <p:nvPr/>
        </p:nvPicPr>
        <p:blipFill>
          <a:blip r:embed="rId3">
            <a:alphaModFix/>
          </a:blip>
          <a:stretch>
            <a:fillRect/>
          </a:stretch>
        </p:blipFill>
        <p:spPr>
          <a:xfrm>
            <a:off x="0" y="707050"/>
            <a:ext cx="9144000" cy="4436450"/>
          </a:xfrm>
          <a:prstGeom prst="rect">
            <a:avLst/>
          </a:prstGeom>
          <a:noFill/>
          <a:ln>
            <a:noFill/>
          </a:ln>
        </p:spPr>
      </p:pic>
      <p:sp>
        <p:nvSpPr>
          <p:cNvPr id="214" name="Google Shape;214;p32"/>
          <p:cNvSpPr txBox="1"/>
          <p:nvPr>
            <p:ph idx="1" type="body"/>
          </p:nvPr>
        </p:nvSpPr>
        <p:spPr>
          <a:xfrm>
            <a:off x="1572600" y="234050"/>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DFKai-SB"/>
                <a:ea typeface="DFKai-SB"/>
                <a:cs typeface="DFKai-SB"/>
                <a:sym typeface="DFKai-SB"/>
              </a:rPr>
              <a:t>在地供應商輔導成果</a:t>
            </a:r>
            <a:endParaRPr/>
          </a:p>
        </p:txBody>
      </p:sp>
      <p:sp>
        <p:nvSpPr>
          <p:cNvPr id="215" name="Google Shape;215;p3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TW"/>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3"/>
          <p:cNvSpPr txBox="1"/>
          <p:nvPr>
            <p:ph idx="1" type="body"/>
          </p:nvPr>
        </p:nvSpPr>
        <p:spPr>
          <a:xfrm>
            <a:off x="1572600" y="257500"/>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DFKai-SB"/>
                <a:ea typeface="DFKai-SB"/>
                <a:cs typeface="DFKai-SB"/>
                <a:sym typeface="DFKai-SB"/>
              </a:rPr>
              <a:t>CSR－社會</a:t>
            </a:r>
            <a:r>
              <a:rPr lang="zh-TW">
                <a:latin typeface="DFKai-SB"/>
                <a:ea typeface="DFKai-SB"/>
                <a:cs typeface="DFKai-SB"/>
                <a:sym typeface="DFKai-SB"/>
              </a:rPr>
              <a:t>貢獻</a:t>
            </a:r>
            <a:r>
              <a:rPr lang="zh-TW">
                <a:latin typeface="DFKai-SB"/>
                <a:ea typeface="DFKai-SB"/>
                <a:cs typeface="DFKai-SB"/>
                <a:sym typeface="DFKai-SB"/>
              </a:rPr>
              <a:t>－HIWIN</a:t>
            </a:r>
            <a:endParaRPr>
              <a:latin typeface="DFKai-SB"/>
              <a:ea typeface="DFKai-SB"/>
              <a:cs typeface="DFKai-SB"/>
              <a:sym typeface="DFKai-SB"/>
            </a:endParaRPr>
          </a:p>
        </p:txBody>
      </p:sp>
      <p:graphicFrame>
        <p:nvGraphicFramePr>
          <p:cNvPr id="221" name="Google Shape;221;p33"/>
          <p:cNvGraphicFramePr/>
          <p:nvPr/>
        </p:nvGraphicFramePr>
        <p:xfrm>
          <a:off x="660500" y="1021575"/>
          <a:ext cx="3000000" cy="3000000"/>
        </p:xfrm>
        <a:graphic>
          <a:graphicData uri="http://schemas.openxmlformats.org/drawingml/2006/table">
            <a:tbl>
              <a:tblPr>
                <a:noFill/>
                <a:tableStyleId>{3EDDEB10-DE36-40E0-8C8A-A769B6456B2E}</a:tableStyleId>
              </a:tblPr>
              <a:tblGrid>
                <a:gridCol w="2822925"/>
                <a:gridCol w="5000075"/>
              </a:tblGrid>
              <a:tr h="381000">
                <a:tc>
                  <a:txBody>
                    <a:bodyPr>
                      <a:noAutofit/>
                    </a:bodyPr>
                    <a:lstStyle/>
                    <a:p>
                      <a:pPr indent="0" lvl="0" marL="0" rtl="0" algn="l">
                        <a:spcBef>
                          <a:spcPts val="0"/>
                        </a:spcBef>
                        <a:spcAft>
                          <a:spcPts val="0"/>
                        </a:spcAft>
                        <a:buNone/>
                      </a:pPr>
                      <a:r>
                        <a:rPr lang="zh-TW"/>
                        <a:t>財團法人公益平台文化基金會</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noAutofit/>
                    </a:bodyPr>
                    <a:lstStyle/>
                    <a:p>
                      <a:pPr indent="0" lvl="0" marL="0" rtl="0" algn="l">
                        <a:spcBef>
                          <a:spcPts val="0"/>
                        </a:spcBef>
                        <a:spcAft>
                          <a:spcPts val="0"/>
                        </a:spcAft>
                        <a:buNone/>
                      </a:pPr>
                      <a:r>
                        <a:rPr lang="zh-TW"/>
                        <a:t>上銀科技每年贊助經費 200 萬元，上銀科技蔡 惠卿總經理，擔任公益平台基金會董事職務， 適時給予協助與建言。</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zh-TW"/>
                        <a:t>清華大學「旭日計畫」</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noAutofit/>
                    </a:bodyPr>
                    <a:lstStyle/>
                    <a:p>
                      <a:pPr indent="0" lvl="0" marL="0" rtl="0" algn="l">
                        <a:spcBef>
                          <a:spcPts val="0"/>
                        </a:spcBef>
                        <a:spcAft>
                          <a:spcPts val="0"/>
                        </a:spcAft>
                        <a:buNone/>
                      </a:pPr>
                      <a:r>
                        <a:rPr lang="zh-TW"/>
                        <a:t>上銀科技每年投入 200 萬元贊助與支持這項計 畫，並提供副總級以上的業界師資供諮詢。</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zh-TW"/>
                        <a:t>科技部「創新創業激勵計畫」</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noAutofit/>
                    </a:bodyPr>
                    <a:lstStyle/>
                    <a:p>
                      <a:pPr indent="0" lvl="0" marL="0" rtl="0" algn="l">
                        <a:spcBef>
                          <a:spcPts val="0"/>
                        </a:spcBef>
                        <a:spcAft>
                          <a:spcPts val="0"/>
                        </a:spcAft>
                        <a:buNone/>
                      </a:pPr>
                      <a:r>
                        <a:rPr lang="zh-TW"/>
                        <a:t>旭日招生計畫，考量申請者的成長歷程與學習動機，並優先錄取在逆境中積極向上的經濟弱勢學生。2017 年旭日計畫共計 131 名經濟弱勢 學生受惠。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zh-TW"/>
                        <a:t>惠明盲校贊助</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noAutofit/>
                    </a:bodyPr>
                    <a:lstStyle/>
                    <a:p>
                      <a:pPr indent="0" lvl="0" marL="0" rtl="0" algn="l">
                        <a:spcBef>
                          <a:spcPts val="0"/>
                        </a:spcBef>
                        <a:spcAft>
                          <a:spcPts val="0"/>
                        </a:spcAft>
                        <a:buNone/>
                      </a:pPr>
                      <a:r>
                        <a:rPr lang="zh-TW"/>
                        <a:t>上銀科技每年贊助經費 100 萬元支持惠明盲校 教育扶助計畫，用愛去支持每一位孩子的生命， 幫助惠明落實學生均衡之適性學習發展，安全 無礙校園、專業成長教師、社區學校共融之辦 學理念，豐富學習能量，提供人文、自然、美 學、創意的永續經營環境。</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22" name="Google Shape;222;p3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TW"/>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4"/>
          <p:cNvSpPr txBox="1"/>
          <p:nvPr>
            <p:ph idx="1" type="body"/>
          </p:nvPr>
        </p:nvSpPr>
        <p:spPr>
          <a:xfrm>
            <a:off x="2257325" y="130050"/>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DFKai-SB"/>
                <a:ea typeface="DFKai-SB"/>
                <a:cs typeface="DFKai-SB"/>
                <a:sym typeface="DFKai-SB"/>
              </a:rPr>
              <a:t>CSR－</a:t>
            </a:r>
            <a:r>
              <a:rPr lang="zh-TW">
                <a:latin typeface="DFKai-SB"/>
                <a:ea typeface="DFKai-SB"/>
                <a:cs typeface="DFKai-SB"/>
                <a:sym typeface="DFKai-SB"/>
              </a:rPr>
              <a:t>社區發展</a:t>
            </a:r>
            <a:r>
              <a:rPr lang="zh-TW">
                <a:latin typeface="DFKai-SB"/>
                <a:ea typeface="DFKai-SB"/>
                <a:cs typeface="DFKai-SB"/>
                <a:sym typeface="DFKai-SB"/>
              </a:rPr>
              <a:t>－TSCM</a:t>
            </a:r>
            <a:endParaRPr>
              <a:latin typeface="DFKai-SB"/>
              <a:ea typeface="DFKai-SB"/>
              <a:cs typeface="DFKai-SB"/>
              <a:sym typeface="DFKai-SB"/>
            </a:endParaRPr>
          </a:p>
        </p:txBody>
      </p:sp>
      <p:pic>
        <p:nvPicPr>
          <p:cNvPr id="228" name="Google Shape;228;p34"/>
          <p:cNvPicPr preferRelativeResize="0"/>
          <p:nvPr/>
        </p:nvPicPr>
        <p:blipFill>
          <a:blip r:embed="rId3">
            <a:alphaModFix/>
          </a:blip>
          <a:stretch>
            <a:fillRect/>
          </a:stretch>
        </p:blipFill>
        <p:spPr>
          <a:xfrm>
            <a:off x="2595625" y="768425"/>
            <a:ext cx="6548376" cy="4375075"/>
          </a:xfrm>
          <a:prstGeom prst="rect">
            <a:avLst/>
          </a:prstGeom>
          <a:noFill/>
          <a:ln>
            <a:noFill/>
          </a:ln>
        </p:spPr>
      </p:pic>
      <p:sp>
        <p:nvSpPr>
          <p:cNvPr id="229" name="Google Shape;229;p34"/>
          <p:cNvSpPr txBox="1"/>
          <p:nvPr/>
        </p:nvSpPr>
        <p:spPr>
          <a:xfrm>
            <a:off x="0" y="862600"/>
            <a:ext cx="2595600" cy="42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DFKai-SB"/>
                <a:ea typeface="DFKai-SB"/>
                <a:cs typeface="DFKai-SB"/>
                <a:sym typeface="DFKai-SB"/>
              </a:rPr>
              <a:t>民國 101 年國際學生能力評量計畫（PISA）指出，</a:t>
            </a:r>
            <a:r>
              <a:rPr lang="zh-TW">
                <a:highlight>
                  <a:srgbClr val="E6B8AF"/>
                </a:highlight>
                <a:latin typeface="DFKai-SB"/>
                <a:ea typeface="DFKai-SB"/>
                <a:cs typeface="DFKai-SB"/>
                <a:sym typeface="DFKai-SB"/>
              </a:rPr>
              <a:t>台灣前後段學生學業表現的差距居各經濟體之冠</a:t>
            </a:r>
            <a:r>
              <a:rPr lang="zh-TW">
                <a:latin typeface="DFKai-SB"/>
                <a:ea typeface="DFKai-SB"/>
                <a:cs typeface="DFKai-SB"/>
                <a:sym typeface="DFKai-SB"/>
              </a:rPr>
              <a:t>，而後段學生表現深受社經背景影響；國家發展委員會民國 105 年 7 月針對台灣偏鄉教育所作的研究亦指出，城鄉學習落差仍持續擴大，政府雖有一連串改革 措施</a:t>
            </a:r>
            <a:r>
              <a:rPr lang="zh-TW">
                <a:latin typeface="DFKai-SB"/>
                <a:ea typeface="DFKai-SB"/>
                <a:cs typeface="DFKai-SB"/>
                <a:sym typeface="DFKai-SB"/>
              </a:rPr>
              <a:t>，</a:t>
            </a:r>
            <a:r>
              <a:rPr lang="zh-TW">
                <a:latin typeface="DFKai-SB"/>
                <a:ea typeface="DFKai-SB"/>
                <a:cs typeface="DFKai-SB"/>
                <a:sym typeface="DFKai-SB"/>
              </a:rPr>
              <a:t>投資偏鄉的資源仍顯不足，企業力量的挹注將有助於整體教育環境提升。</a:t>
            </a:r>
            <a:endParaRPr>
              <a:latin typeface="DFKai-SB"/>
              <a:ea typeface="DFKai-SB"/>
              <a:cs typeface="DFKai-SB"/>
              <a:sym typeface="DFKai-SB"/>
            </a:endParaRPr>
          </a:p>
        </p:txBody>
      </p:sp>
      <p:sp>
        <p:nvSpPr>
          <p:cNvPr id="230" name="Google Shape;230;p34"/>
          <p:cNvSpPr txBox="1"/>
          <p:nvPr/>
        </p:nvSpPr>
        <p:spPr>
          <a:xfrm>
            <a:off x="0" y="488225"/>
            <a:ext cx="4092600" cy="5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a:latin typeface="DFKai-SB"/>
                <a:ea typeface="DFKai-SB"/>
                <a:cs typeface="DFKai-SB"/>
                <a:sym typeface="DFKai-SB"/>
              </a:rPr>
              <a:t>關懷教育弱勢―投入教育資源，消弭城鄉差距</a:t>
            </a:r>
            <a:endParaRPr b="1">
              <a:latin typeface="DFKai-SB"/>
              <a:ea typeface="DFKai-SB"/>
              <a:cs typeface="DFKai-SB"/>
              <a:sym typeface="DFKai-SB"/>
            </a:endParaRPr>
          </a:p>
        </p:txBody>
      </p:sp>
      <p:sp>
        <p:nvSpPr>
          <p:cNvPr id="231" name="Google Shape;231;p3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TW"/>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5"/>
          <p:cNvSpPr txBox="1"/>
          <p:nvPr>
            <p:ph idx="1" type="body"/>
          </p:nvPr>
        </p:nvSpPr>
        <p:spPr>
          <a:xfrm>
            <a:off x="1572600" y="257500"/>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DFKai-SB"/>
                <a:ea typeface="DFKai-SB"/>
                <a:cs typeface="DFKai-SB"/>
                <a:sym typeface="DFKai-SB"/>
              </a:rPr>
              <a:t>CSR－社區</a:t>
            </a:r>
            <a:r>
              <a:rPr lang="zh-TW">
                <a:latin typeface="DFKai-SB"/>
                <a:ea typeface="DFKai-SB"/>
                <a:cs typeface="DFKai-SB"/>
                <a:sym typeface="DFKai-SB"/>
              </a:rPr>
              <a:t>發展</a:t>
            </a:r>
            <a:r>
              <a:rPr lang="zh-TW">
                <a:latin typeface="DFKai-SB"/>
                <a:ea typeface="DFKai-SB"/>
                <a:cs typeface="DFKai-SB"/>
                <a:sym typeface="DFKai-SB"/>
              </a:rPr>
              <a:t>－HIWIN</a:t>
            </a:r>
            <a:endParaRPr>
              <a:latin typeface="DFKai-SB"/>
              <a:ea typeface="DFKai-SB"/>
              <a:cs typeface="DFKai-SB"/>
              <a:sym typeface="DFKai-SB"/>
            </a:endParaRPr>
          </a:p>
        </p:txBody>
      </p:sp>
      <p:graphicFrame>
        <p:nvGraphicFramePr>
          <p:cNvPr id="237" name="Google Shape;237;p35"/>
          <p:cNvGraphicFramePr/>
          <p:nvPr/>
        </p:nvGraphicFramePr>
        <p:xfrm>
          <a:off x="0" y="1181800"/>
          <a:ext cx="3000000" cy="3000000"/>
        </p:xfrm>
        <a:graphic>
          <a:graphicData uri="http://schemas.openxmlformats.org/drawingml/2006/table">
            <a:tbl>
              <a:tblPr>
                <a:noFill/>
                <a:tableStyleId>{3EDDEB10-DE36-40E0-8C8A-A769B6456B2E}</a:tableStyleId>
              </a:tblPr>
              <a:tblGrid>
                <a:gridCol w="2413000"/>
                <a:gridCol w="2413000"/>
                <a:gridCol w="4318000"/>
              </a:tblGrid>
              <a:tr h="381000">
                <a:tc>
                  <a:txBody>
                    <a:bodyPr>
                      <a:noAutofit/>
                    </a:bodyPr>
                    <a:lstStyle/>
                    <a:p>
                      <a:pPr indent="0" lvl="0" marL="0" rtl="0" algn="l">
                        <a:spcBef>
                          <a:spcPts val="0"/>
                        </a:spcBef>
                        <a:spcAft>
                          <a:spcPts val="0"/>
                        </a:spcAft>
                        <a:buNone/>
                      </a:pPr>
                      <a:r>
                        <a:rPr lang="zh-TW"/>
                        <a:t>志工類型</a:t>
                      </a:r>
                      <a:endParaRPr/>
                    </a:p>
                  </a:txBody>
                  <a:tcPr marT="91425" marB="91425" marR="91425" marL="91425">
                    <a:solidFill>
                      <a:schemeClr val="accent5"/>
                    </a:solidFill>
                  </a:tcPr>
                </a:tc>
                <a:tc gridSpan="2">
                  <a:txBody>
                    <a:bodyPr>
                      <a:noAutofit/>
                    </a:bodyPr>
                    <a:lstStyle/>
                    <a:p>
                      <a:pPr indent="0" lvl="0" marL="0" rtl="0" algn="l">
                        <a:spcBef>
                          <a:spcPts val="0"/>
                        </a:spcBef>
                        <a:spcAft>
                          <a:spcPts val="0"/>
                        </a:spcAft>
                        <a:buNone/>
                      </a:pPr>
                      <a:r>
                        <a:rPr lang="zh-TW"/>
                        <a:t>服務內容</a:t>
                      </a:r>
                      <a:endParaRPr/>
                    </a:p>
                  </a:txBody>
                  <a:tcPr marT="91425" marB="91425" marR="91425" marL="91425">
                    <a:solidFill>
                      <a:schemeClr val="accent5"/>
                    </a:solidFill>
                  </a:tcPr>
                </a:tc>
                <a:tc hMerge="1"/>
              </a:tr>
              <a:tr h="381000">
                <a:tc>
                  <a:txBody>
                    <a:bodyPr>
                      <a:noAutofit/>
                    </a:bodyPr>
                    <a:lstStyle/>
                    <a:p>
                      <a:pPr indent="0" lvl="0" marL="0" rtl="0" algn="ctr">
                        <a:spcBef>
                          <a:spcPts val="0"/>
                        </a:spcBef>
                        <a:spcAft>
                          <a:spcPts val="0"/>
                        </a:spcAft>
                        <a:buNone/>
                      </a:pPr>
                      <a:r>
                        <a:rPr lang="zh-TW"/>
                        <a:t>長期駐點志工服務</a:t>
                      </a:r>
                      <a:endParaRPr/>
                    </a:p>
                  </a:txBody>
                  <a:tcPr marT="91425" marB="91425" marR="91425" marL="91425" anchor="ctr"/>
                </a:tc>
                <a:tc gridSpan="2">
                  <a:txBody>
                    <a:bodyPr>
                      <a:noAutofit/>
                    </a:bodyPr>
                    <a:lstStyle/>
                    <a:p>
                      <a:pPr indent="0" lvl="0" marL="0" rtl="0" algn="l">
                        <a:spcBef>
                          <a:spcPts val="0"/>
                        </a:spcBef>
                        <a:spcAft>
                          <a:spcPts val="0"/>
                        </a:spcAft>
                        <a:buNone/>
                      </a:pPr>
                      <a:r>
                        <a:rPr lang="zh-TW"/>
                        <a:t>透過長期駐點提供持續性的服務，協助院 方所需的各項工作支援，並提供與院童間 的互動關懷。主要服務的內容為整理發票、 院童陪伴、二手商品整理上架與環境清潔。 2017 年度共投入志工 669 人次。 </a:t>
                      </a:r>
                      <a:endParaRPr/>
                    </a:p>
                  </a:txBody>
                  <a:tcPr marT="91425" marB="91425" marR="91425" marL="91425"/>
                </a:tc>
                <a:tc hMerge="1"/>
              </a:tr>
              <a:tr h="381000">
                <a:tc>
                  <a:txBody>
                    <a:bodyPr>
                      <a:noAutofit/>
                    </a:bodyPr>
                    <a:lstStyle/>
                    <a:p>
                      <a:pPr indent="0" lvl="0" marL="0" rtl="0" algn="ctr">
                        <a:spcBef>
                          <a:spcPts val="0"/>
                        </a:spcBef>
                        <a:spcAft>
                          <a:spcPts val="0"/>
                        </a:spcAft>
                        <a:buNone/>
                      </a:pPr>
                      <a:r>
                        <a:rPr lang="zh-TW"/>
                        <a:t>教育類志工服務</a:t>
                      </a:r>
                      <a:endParaRPr/>
                    </a:p>
                  </a:txBody>
                  <a:tcPr marT="91425" marB="91425" marR="91425" marL="91425" anchor="ctr"/>
                </a:tc>
                <a:tc gridSpan="2">
                  <a:txBody>
                    <a:bodyPr>
                      <a:noAutofit/>
                    </a:bodyPr>
                    <a:lstStyle/>
                    <a:p>
                      <a:pPr indent="0" lvl="0" marL="0" rtl="0" algn="l">
                        <a:spcBef>
                          <a:spcPts val="0"/>
                        </a:spcBef>
                        <a:spcAft>
                          <a:spcPts val="0"/>
                        </a:spcAft>
                        <a:buNone/>
                      </a:pPr>
                      <a:r>
                        <a:rPr lang="zh-TW"/>
                        <a:t>自 2016 年度起持續辦理 教育類志工活動為社區關懷主軸，邀請公 司所在地之社福機構孩童／親子參加，上 銀科技志工團讓當地社區弱勢團體之孩童， 或弱勢家庭之親子，藉由親自體驗的樂趣及手作的成就感，亦使親子能共同參與富 教育性的教學活動。2017 年度共投入志工 71 人次，造福 366 名孩童。</a:t>
                      </a:r>
                      <a:endParaRPr/>
                    </a:p>
                  </a:txBody>
                  <a:tcPr marT="91425" marB="91425" marR="91425" marL="91425"/>
                </a:tc>
                <a:tc hMerge="1"/>
              </a:tr>
            </a:tbl>
          </a:graphicData>
        </a:graphic>
      </p:graphicFrame>
      <p:sp>
        <p:nvSpPr>
          <p:cNvPr id="238" name="Google Shape;238;p35"/>
          <p:cNvSpPr txBox="1"/>
          <p:nvPr/>
        </p:nvSpPr>
        <p:spPr>
          <a:xfrm>
            <a:off x="0" y="755225"/>
            <a:ext cx="30000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2"/>
                </a:solidFill>
              </a:rPr>
              <a:t>• </a:t>
            </a:r>
            <a:r>
              <a:rPr lang="zh-TW" sz="1600">
                <a:solidFill>
                  <a:schemeClr val="dk2"/>
                </a:solidFill>
                <a:highlight>
                  <a:schemeClr val="lt2"/>
                </a:highlight>
              </a:rPr>
              <a:t>上銀</a:t>
            </a:r>
            <a:r>
              <a:rPr lang="zh-TW" sz="1600">
                <a:solidFill>
                  <a:schemeClr val="dk2"/>
                </a:solidFill>
                <a:highlight>
                  <a:schemeClr val="lt2"/>
                </a:highlight>
              </a:rPr>
              <a:t>志工團</a:t>
            </a:r>
            <a:endParaRPr sz="1600">
              <a:highlight>
                <a:schemeClr val="lt2"/>
              </a:highlight>
            </a:endParaRPr>
          </a:p>
        </p:txBody>
      </p:sp>
      <p:sp>
        <p:nvSpPr>
          <p:cNvPr id="239" name="Google Shape;239;p35"/>
          <p:cNvSpPr txBox="1"/>
          <p:nvPr/>
        </p:nvSpPr>
        <p:spPr>
          <a:xfrm>
            <a:off x="0" y="3406750"/>
            <a:ext cx="9144000" cy="12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 其他外部志工活動：</a:t>
            </a:r>
            <a:endParaRPr/>
          </a:p>
          <a:p>
            <a:pPr indent="0" lvl="0" marL="0" rtl="0" algn="l">
              <a:spcBef>
                <a:spcPts val="0"/>
              </a:spcBef>
              <a:spcAft>
                <a:spcPts val="0"/>
              </a:spcAft>
              <a:buNone/>
            </a:pPr>
            <a:r>
              <a:rPr lang="zh-TW"/>
              <a:t>      </a:t>
            </a:r>
            <a:r>
              <a:rPr lang="zh-TW"/>
              <a:t>■ 結合當地社區社福團體，持續與社福團 體聯繫及義賣辦理</a:t>
            </a:r>
            <a:endParaRPr/>
          </a:p>
          <a:p>
            <a:pPr indent="0" lvl="0" marL="0" rtl="0" algn="l">
              <a:spcBef>
                <a:spcPts val="0"/>
              </a:spcBef>
              <a:spcAft>
                <a:spcPts val="0"/>
              </a:spcAft>
              <a:buNone/>
            </a:pPr>
            <a:r>
              <a:rPr lang="zh-TW"/>
              <a:t>      </a:t>
            </a:r>
            <a:r>
              <a:rPr lang="zh-TW"/>
              <a:t>■ 愛心捐款／義賣及物資募捐</a:t>
            </a:r>
            <a:endParaRPr/>
          </a:p>
        </p:txBody>
      </p:sp>
      <p:sp>
        <p:nvSpPr>
          <p:cNvPr id="240" name="Google Shape;240;p3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TW"/>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6"/>
          <p:cNvSpPr txBox="1"/>
          <p:nvPr>
            <p:ph idx="1" type="body"/>
          </p:nvPr>
        </p:nvSpPr>
        <p:spPr>
          <a:xfrm>
            <a:off x="0" y="225"/>
            <a:ext cx="5534400" cy="51435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zh-TW" sz="1400">
                <a:latin typeface="DFKai-SB"/>
                <a:ea typeface="DFKai-SB"/>
                <a:cs typeface="DFKai-SB"/>
                <a:sym typeface="DFKai-SB"/>
              </a:rPr>
              <a:t>• </a:t>
            </a:r>
            <a:r>
              <a:rPr b="1" lang="zh-TW">
                <a:latin typeface="DFKai-SB"/>
                <a:ea typeface="DFKai-SB"/>
                <a:cs typeface="DFKai-SB"/>
                <a:sym typeface="DFKai-SB"/>
              </a:rPr>
              <a:t>協助農業轉型升級</a:t>
            </a:r>
            <a:r>
              <a:rPr lang="zh-TW">
                <a:latin typeface="DFKai-SB"/>
                <a:ea typeface="DFKai-SB"/>
                <a:cs typeface="DFKai-SB"/>
                <a:sym typeface="DFKai-SB"/>
              </a:rPr>
              <a:t>:</a:t>
            </a:r>
            <a:endParaRPr>
              <a:latin typeface="DFKai-SB"/>
              <a:ea typeface="DFKai-SB"/>
              <a:cs typeface="DFKai-SB"/>
              <a:sym typeface="DFKai-SB"/>
            </a:endParaRPr>
          </a:p>
          <a:p>
            <a:pPr indent="0" lvl="0" marL="540000" rtl="0" algn="just">
              <a:spcBef>
                <a:spcPts val="0"/>
              </a:spcBef>
              <a:spcAft>
                <a:spcPts val="0"/>
              </a:spcAft>
              <a:buNone/>
            </a:pPr>
            <a:r>
              <a:rPr lang="zh-TW">
                <a:latin typeface="DFKai-SB"/>
                <a:ea typeface="DFKai-SB"/>
                <a:cs typeface="DFKai-SB"/>
                <a:sym typeface="DFKai-SB"/>
              </a:rPr>
              <a:t>推動執行「大台中荔枝加值保鮮關鍵技術與國際認證」計畫，以實際行動實現企業社會責任與社區關懷、支持農民技術升級，結合中興大學團隊所開發出來之「保色防失水技術」移轉給太平區農會，該計劃於 2017 年開始 試驗，可改善荔枝不易貯藏及冷藏後賣相不佳的問題，並以「冷鏈式低溫」處理荔枝保鮮，讓新鮮荔枝得以保鮮長達21天以上，雖然經過10天左右的運輸，上市後外觀仍保持鮮紅色，並同時資助太平區農會進行「國際認證及優良農業規範(GLOBALGAP)驗證」。藉由學產官三方合作研發保鮮技術，將可創造三贏：農民不但收入更有保障、中部優質農產品行銷全世界、物流產業更可藉此提升物流技術與銷售通路。2017年共外銷50公噸荔枝至新加坡、馬來西亞等東南亞國家，帶動中部地區高經濟價值農產品外銷。</a:t>
            </a:r>
            <a:r>
              <a:rPr lang="zh-TW"/>
              <a:t> </a:t>
            </a:r>
            <a:endParaRPr/>
          </a:p>
          <a:p>
            <a:pPr indent="0" lvl="0" marL="0" rtl="0" algn="l">
              <a:spcBef>
                <a:spcPts val="0"/>
              </a:spcBef>
              <a:spcAft>
                <a:spcPts val="0"/>
              </a:spcAft>
              <a:buNone/>
            </a:pPr>
            <a:r>
              <a:rPr lang="zh-TW"/>
              <a:t>    </a:t>
            </a:r>
            <a:endParaRPr/>
          </a:p>
        </p:txBody>
      </p:sp>
      <p:pic>
        <p:nvPicPr>
          <p:cNvPr id="246" name="Google Shape;246;p36"/>
          <p:cNvPicPr preferRelativeResize="0"/>
          <p:nvPr/>
        </p:nvPicPr>
        <p:blipFill>
          <a:blip r:embed="rId3">
            <a:alphaModFix/>
          </a:blip>
          <a:stretch>
            <a:fillRect/>
          </a:stretch>
        </p:blipFill>
        <p:spPr>
          <a:xfrm>
            <a:off x="5615000" y="432425"/>
            <a:ext cx="3529025" cy="2257200"/>
          </a:xfrm>
          <a:prstGeom prst="rect">
            <a:avLst/>
          </a:prstGeom>
          <a:noFill/>
          <a:ln cap="flat" cmpd="sng" w="9525">
            <a:solidFill>
              <a:schemeClr val="dk2"/>
            </a:solidFill>
            <a:prstDash val="dot"/>
            <a:round/>
            <a:headEnd len="sm" w="sm" type="none"/>
            <a:tailEnd len="sm" w="sm" type="none"/>
          </a:ln>
        </p:spPr>
      </p:pic>
      <p:sp>
        <p:nvSpPr>
          <p:cNvPr id="247" name="Google Shape;247;p36"/>
          <p:cNvSpPr txBox="1"/>
          <p:nvPr/>
        </p:nvSpPr>
        <p:spPr>
          <a:xfrm>
            <a:off x="5567225" y="2928500"/>
            <a:ext cx="3528900" cy="7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2"/>
                </a:solidFill>
                <a:latin typeface="DFKai-SB"/>
                <a:ea typeface="DFKai-SB"/>
                <a:cs typeface="DFKai-SB"/>
                <a:sym typeface="DFKai-SB"/>
              </a:rPr>
              <a:t>•</a:t>
            </a:r>
            <a:r>
              <a:rPr lang="zh-TW">
                <a:latin typeface="DFKai-SB"/>
                <a:ea typeface="DFKai-SB"/>
                <a:cs typeface="DFKai-SB"/>
                <a:sym typeface="DFKai-SB"/>
              </a:rPr>
              <a:t>大台中荔枝加值保鮮關鍵技術簽約儀式</a:t>
            </a:r>
            <a:endParaRPr>
              <a:latin typeface="DFKai-SB"/>
              <a:ea typeface="DFKai-SB"/>
              <a:cs typeface="DFKai-SB"/>
              <a:sym typeface="DFKai-SB"/>
            </a:endParaRPr>
          </a:p>
        </p:txBody>
      </p:sp>
      <p:sp>
        <p:nvSpPr>
          <p:cNvPr id="248" name="Google Shape;248;p3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TW"/>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7"/>
          <p:cNvSpPr txBox="1"/>
          <p:nvPr>
            <p:ph idx="1" type="body"/>
          </p:nvPr>
        </p:nvSpPr>
        <p:spPr>
          <a:xfrm>
            <a:off x="1572600" y="169850"/>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DFKai-SB"/>
                <a:ea typeface="DFKai-SB"/>
                <a:cs typeface="DFKai-SB"/>
                <a:sym typeface="DFKai-SB"/>
              </a:rPr>
              <a:t>CSR－</a:t>
            </a:r>
            <a:r>
              <a:rPr lang="zh-TW">
                <a:latin typeface="DFKai-SB"/>
                <a:ea typeface="DFKai-SB"/>
                <a:cs typeface="DFKai-SB"/>
                <a:sym typeface="DFKai-SB"/>
              </a:rPr>
              <a:t>工作環境</a:t>
            </a:r>
            <a:r>
              <a:rPr lang="zh-TW">
                <a:latin typeface="DFKai-SB"/>
                <a:ea typeface="DFKai-SB"/>
                <a:cs typeface="DFKai-SB"/>
                <a:sym typeface="DFKai-SB"/>
              </a:rPr>
              <a:t>－TSCM</a:t>
            </a:r>
            <a:endParaRPr>
              <a:latin typeface="DFKai-SB"/>
              <a:ea typeface="DFKai-SB"/>
              <a:cs typeface="DFKai-SB"/>
              <a:sym typeface="DFKai-SB"/>
            </a:endParaRPr>
          </a:p>
        </p:txBody>
      </p:sp>
      <p:sp>
        <p:nvSpPr>
          <p:cNvPr id="254" name="Google Shape;254;p37"/>
          <p:cNvSpPr txBox="1"/>
          <p:nvPr/>
        </p:nvSpPr>
        <p:spPr>
          <a:xfrm>
            <a:off x="4132325" y="1401325"/>
            <a:ext cx="5011800" cy="10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DFKai-SB"/>
                <a:ea typeface="DFKai-SB"/>
                <a:cs typeface="DFKai-SB"/>
                <a:sym typeface="DFKai-SB"/>
              </a:rPr>
              <a:t>實地觀察操作人員作業情形，並依據現勘結果，建立「實驗室 安全衛生環保標準作業流程」。同時，針對實驗室工作環境，透過加裝通風排氣裝置，大幅降低人員暴露於粉塵與揮發性 有機物的風險，期許達到員工零暴露的目標。</a:t>
            </a:r>
            <a:endParaRPr>
              <a:latin typeface="DFKai-SB"/>
              <a:ea typeface="DFKai-SB"/>
              <a:cs typeface="DFKai-SB"/>
              <a:sym typeface="DFKai-SB"/>
            </a:endParaRPr>
          </a:p>
        </p:txBody>
      </p:sp>
      <p:pic>
        <p:nvPicPr>
          <p:cNvPr id="255" name="Google Shape;255;p37"/>
          <p:cNvPicPr preferRelativeResize="0"/>
          <p:nvPr/>
        </p:nvPicPr>
        <p:blipFill>
          <a:blip r:embed="rId3">
            <a:alphaModFix/>
          </a:blip>
          <a:stretch>
            <a:fillRect/>
          </a:stretch>
        </p:blipFill>
        <p:spPr>
          <a:xfrm>
            <a:off x="0" y="1040050"/>
            <a:ext cx="3955673" cy="4103549"/>
          </a:xfrm>
          <a:prstGeom prst="rect">
            <a:avLst/>
          </a:prstGeom>
          <a:noFill/>
          <a:ln>
            <a:noFill/>
          </a:ln>
        </p:spPr>
      </p:pic>
      <p:pic>
        <p:nvPicPr>
          <p:cNvPr id="256" name="Google Shape;256;p37"/>
          <p:cNvPicPr preferRelativeResize="0"/>
          <p:nvPr/>
        </p:nvPicPr>
        <p:blipFill>
          <a:blip r:embed="rId4">
            <a:alphaModFix/>
          </a:blip>
          <a:stretch>
            <a:fillRect/>
          </a:stretch>
        </p:blipFill>
        <p:spPr>
          <a:xfrm>
            <a:off x="5287492" y="2571750"/>
            <a:ext cx="2487033" cy="2571750"/>
          </a:xfrm>
          <a:prstGeom prst="rect">
            <a:avLst/>
          </a:prstGeom>
          <a:noFill/>
          <a:ln>
            <a:noFill/>
          </a:ln>
        </p:spPr>
      </p:pic>
      <p:sp>
        <p:nvSpPr>
          <p:cNvPr id="257" name="Google Shape;257;p37"/>
          <p:cNvSpPr txBox="1"/>
          <p:nvPr/>
        </p:nvSpPr>
        <p:spPr>
          <a:xfrm>
            <a:off x="3955675" y="862500"/>
            <a:ext cx="3000000" cy="38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TW">
                <a:latin typeface="DFKai-SB"/>
                <a:ea typeface="DFKai-SB"/>
                <a:cs typeface="DFKai-SB"/>
                <a:sym typeface="DFKai-SB"/>
              </a:rPr>
              <a:t>導入職業醫學專家執行現場觀察</a:t>
            </a:r>
            <a:endParaRPr b="1">
              <a:latin typeface="DFKai-SB"/>
              <a:ea typeface="DFKai-SB"/>
              <a:cs typeface="DFKai-SB"/>
              <a:sym typeface="DFKai-SB"/>
            </a:endParaRPr>
          </a:p>
        </p:txBody>
      </p:sp>
      <p:sp>
        <p:nvSpPr>
          <p:cNvPr id="258" name="Google Shape;258;p3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TW"/>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pic>
        <p:nvPicPr>
          <p:cNvPr id="263" name="Google Shape;263;p38"/>
          <p:cNvPicPr preferRelativeResize="0"/>
          <p:nvPr/>
        </p:nvPicPr>
        <p:blipFill>
          <a:blip r:embed="rId3">
            <a:alphaModFix/>
          </a:blip>
          <a:stretch>
            <a:fillRect/>
          </a:stretch>
        </p:blipFill>
        <p:spPr>
          <a:xfrm>
            <a:off x="0" y="0"/>
            <a:ext cx="9144001" cy="5143499"/>
          </a:xfrm>
          <a:prstGeom prst="rect">
            <a:avLst/>
          </a:prstGeom>
          <a:noFill/>
          <a:ln>
            <a:noFill/>
          </a:ln>
        </p:spPr>
      </p:pic>
      <p:sp>
        <p:nvSpPr>
          <p:cNvPr id="264" name="Google Shape;264;p3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TW"/>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9"/>
          <p:cNvSpPr txBox="1"/>
          <p:nvPr>
            <p:ph idx="1" type="body"/>
          </p:nvPr>
        </p:nvSpPr>
        <p:spPr>
          <a:xfrm>
            <a:off x="1572600" y="257500"/>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DFKai-SB"/>
                <a:ea typeface="DFKai-SB"/>
                <a:cs typeface="DFKai-SB"/>
                <a:sym typeface="DFKai-SB"/>
              </a:rPr>
              <a:t>CSR－</a:t>
            </a:r>
            <a:r>
              <a:rPr lang="zh-TW">
                <a:latin typeface="DFKai-SB"/>
                <a:ea typeface="DFKai-SB"/>
                <a:cs typeface="DFKai-SB"/>
                <a:sym typeface="DFKai-SB"/>
              </a:rPr>
              <a:t>工作環境</a:t>
            </a:r>
            <a:r>
              <a:rPr lang="zh-TW">
                <a:latin typeface="DFKai-SB"/>
                <a:ea typeface="DFKai-SB"/>
                <a:cs typeface="DFKai-SB"/>
                <a:sym typeface="DFKai-SB"/>
              </a:rPr>
              <a:t>－HIWIN</a:t>
            </a:r>
            <a:endParaRPr>
              <a:latin typeface="DFKai-SB"/>
              <a:ea typeface="DFKai-SB"/>
              <a:cs typeface="DFKai-SB"/>
              <a:sym typeface="DFKai-SB"/>
            </a:endParaRPr>
          </a:p>
        </p:txBody>
      </p:sp>
      <p:sp>
        <p:nvSpPr>
          <p:cNvPr id="270" name="Google Shape;270;p39"/>
          <p:cNvSpPr txBox="1"/>
          <p:nvPr/>
        </p:nvSpPr>
        <p:spPr>
          <a:xfrm>
            <a:off x="0" y="862600"/>
            <a:ext cx="75273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2"/>
                </a:solidFill>
              </a:rPr>
              <a:t>• </a:t>
            </a:r>
            <a:r>
              <a:rPr b="1" lang="zh-TW" sz="1600"/>
              <a:t>安全文化活動推行</a:t>
            </a:r>
            <a:endParaRPr b="1" sz="1600"/>
          </a:p>
          <a:p>
            <a:pPr indent="0" lvl="0" marL="540000" rtl="0" algn="l">
              <a:spcBef>
                <a:spcPts val="0"/>
              </a:spcBef>
              <a:spcAft>
                <a:spcPts val="0"/>
              </a:spcAft>
              <a:buNone/>
            </a:pPr>
            <a:r>
              <a:rPr lang="zh-TW"/>
              <a:t>上銀科技致力提昇員工對安全衛生知識、態度 與素養，視安全為核心價值，逐步培養人人皆 兵之安全文化。並階段性 投入資源，辦理各項安衛活動，期以提升全員 之安全績效。 </a:t>
            </a:r>
            <a:endParaRPr/>
          </a:p>
          <a:p>
            <a:pPr indent="0" lvl="0" marL="540000" rtl="0" algn="l">
              <a:spcBef>
                <a:spcPts val="0"/>
              </a:spcBef>
              <a:spcAft>
                <a:spcPts val="0"/>
              </a:spcAft>
              <a:buNone/>
            </a:pPr>
            <a:r>
              <a:t/>
            </a:r>
            <a:endParaRPr/>
          </a:p>
        </p:txBody>
      </p:sp>
      <p:pic>
        <p:nvPicPr>
          <p:cNvPr id="271" name="Google Shape;271;p39"/>
          <p:cNvPicPr preferRelativeResize="0"/>
          <p:nvPr/>
        </p:nvPicPr>
        <p:blipFill>
          <a:blip r:embed="rId3">
            <a:alphaModFix/>
          </a:blip>
          <a:stretch>
            <a:fillRect/>
          </a:stretch>
        </p:blipFill>
        <p:spPr>
          <a:xfrm>
            <a:off x="576525" y="1864325"/>
            <a:ext cx="3278400" cy="3084050"/>
          </a:xfrm>
          <a:prstGeom prst="rect">
            <a:avLst/>
          </a:prstGeom>
          <a:noFill/>
          <a:ln>
            <a:noFill/>
          </a:ln>
        </p:spPr>
      </p:pic>
      <p:pic>
        <p:nvPicPr>
          <p:cNvPr id="272" name="Google Shape;272;p39"/>
          <p:cNvPicPr preferRelativeResize="0"/>
          <p:nvPr/>
        </p:nvPicPr>
        <p:blipFill>
          <a:blip r:embed="rId4">
            <a:alphaModFix/>
          </a:blip>
          <a:stretch>
            <a:fillRect/>
          </a:stretch>
        </p:blipFill>
        <p:spPr>
          <a:xfrm>
            <a:off x="5667363" y="1658500"/>
            <a:ext cx="3476625" cy="3495675"/>
          </a:xfrm>
          <a:prstGeom prst="rect">
            <a:avLst/>
          </a:prstGeom>
          <a:noFill/>
          <a:ln>
            <a:noFill/>
          </a:ln>
        </p:spPr>
      </p:pic>
      <p:sp>
        <p:nvSpPr>
          <p:cNvPr id="273" name="Google Shape;273;p3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TW"/>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6800"/>
              <a:buFont typeface="Arial"/>
              <a:buNone/>
            </a:pPr>
            <a:r>
              <a:rPr lang="zh-TW" sz="1800">
                <a:latin typeface="DFKai-SB"/>
                <a:ea typeface="DFKai-SB"/>
                <a:cs typeface="DFKai-SB"/>
                <a:sym typeface="DFKai-SB"/>
              </a:rPr>
              <a:t>企業倫理對企業永續發展的重要性</a:t>
            </a:r>
            <a:endParaRPr sz="1800">
              <a:latin typeface="DFKai-SB"/>
              <a:ea typeface="DFKai-SB"/>
              <a:cs typeface="DFKai-SB"/>
              <a:sym typeface="DFKai-SB"/>
            </a:endParaRPr>
          </a:p>
        </p:txBody>
      </p:sp>
      <p:sp>
        <p:nvSpPr>
          <p:cNvPr id="279" name="Google Shape;279;p40"/>
          <p:cNvSpPr txBox="1"/>
          <p:nvPr/>
        </p:nvSpPr>
        <p:spPr>
          <a:xfrm>
            <a:off x="78450" y="1502363"/>
            <a:ext cx="8987100" cy="9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DFKai-SB"/>
                <a:ea typeface="DFKai-SB"/>
                <a:cs typeface="DFKai-SB"/>
                <a:sym typeface="DFKai-SB"/>
              </a:rPr>
              <a:t>社會投資報酬率</a:t>
            </a:r>
            <a:r>
              <a:rPr lang="zh-TW">
                <a:solidFill>
                  <a:srgbClr val="3E3E3E"/>
                </a:solidFill>
                <a:latin typeface="DFKai-SB"/>
                <a:ea typeface="DFKai-SB"/>
                <a:cs typeface="DFKai-SB"/>
                <a:sym typeface="DFKai-SB"/>
              </a:rPr>
              <a:t>（Social Return on Investment，SROI）是用來評估CSR效益的量化指標，意味投入1塊錢，能創造出幾塊錢的社會價值。SROI將社會影響力及結果從質化描述，轉變成以貨幣化進行「量化」的追蹤與管理，讓CSR也能用數字管理，並成為規劃CSR策略時的參考。</a:t>
            </a:r>
            <a:endParaRPr>
              <a:latin typeface="DFKai-SB"/>
              <a:ea typeface="DFKai-SB"/>
              <a:cs typeface="DFKai-SB"/>
              <a:sym typeface="DFKai-SB"/>
            </a:endParaRPr>
          </a:p>
        </p:txBody>
      </p:sp>
      <p:sp>
        <p:nvSpPr>
          <p:cNvPr id="280" name="Google Shape;280;p40"/>
          <p:cNvSpPr txBox="1"/>
          <p:nvPr>
            <p:ph type="title"/>
          </p:nvPr>
        </p:nvSpPr>
        <p:spPr>
          <a:xfrm>
            <a:off x="78450" y="1017725"/>
            <a:ext cx="1434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6800"/>
              <a:buNone/>
            </a:pPr>
            <a:r>
              <a:rPr b="1" lang="zh-TW" sz="1800">
                <a:latin typeface="DFKai-SB"/>
                <a:ea typeface="DFKai-SB"/>
                <a:cs typeface="DFKai-SB"/>
                <a:sym typeface="DFKai-SB"/>
              </a:rPr>
              <a:t>經濟面</a:t>
            </a:r>
            <a:endParaRPr b="1" sz="1800">
              <a:latin typeface="DFKai-SB"/>
              <a:ea typeface="DFKai-SB"/>
              <a:cs typeface="DFKai-SB"/>
              <a:sym typeface="DFKai-SB"/>
            </a:endParaRPr>
          </a:p>
        </p:txBody>
      </p:sp>
      <p:sp>
        <p:nvSpPr>
          <p:cNvPr id="281" name="Google Shape;281;p40"/>
          <p:cNvSpPr txBox="1"/>
          <p:nvPr/>
        </p:nvSpPr>
        <p:spPr>
          <a:xfrm>
            <a:off x="78450" y="2348550"/>
            <a:ext cx="10299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800">
                <a:solidFill>
                  <a:srgbClr val="3E3E3E"/>
                </a:solidFill>
                <a:highlight>
                  <a:srgbClr val="A64D79"/>
                </a:highlight>
                <a:latin typeface="DFKai-SB"/>
                <a:ea typeface="DFKai-SB"/>
                <a:cs typeface="DFKai-SB"/>
                <a:sym typeface="DFKai-SB"/>
              </a:rPr>
              <a:t>社會面</a:t>
            </a:r>
            <a:endParaRPr b="1" sz="1800">
              <a:highlight>
                <a:srgbClr val="A64D79"/>
              </a:highlight>
              <a:latin typeface="DFKai-SB"/>
              <a:ea typeface="DFKai-SB"/>
              <a:cs typeface="DFKai-SB"/>
              <a:sym typeface="DFKai-SB"/>
            </a:endParaRPr>
          </a:p>
        </p:txBody>
      </p:sp>
      <p:sp>
        <p:nvSpPr>
          <p:cNvPr id="282" name="Google Shape;282;p40"/>
          <p:cNvSpPr txBox="1"/>
          <p:nvPr/>
        </p:nvSpPr>
        <p:spPr>
          <a:xfrm>
            <a:off x="78450" y="2794950"/>
            <a:ext cx="8753700" cy="7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2"/>
                </a:solidFill>
                <a:latin typeface="DFKai-SB"/>
                <a:ea typeface="DFKai-SB"/>
                <a:cs typeface="DFKai-SB"/>
                <a:sym typeface="DFKai-SB"/>
              </a:rPr>
              <a:t>投身公益慈善、回饋地方需求等「社會參與」，是一般人對CSR的基本認識。但現在的CSR早已超越「造橋鋪路辦校賑災」等傳統做法。單純一次性的金錢或物資捐贈，只是「基本盤」，要能做到更深入社會參與，企業必須有更長期的策略，來回應社區需求。</a:t>
            </a:r>
            <a:endParaRPr>
              <a:latin typeface="DFKai-SB"/>
              <a:ea typeface="DFKai-SB"/>
              <a:cs typeface="DFKai-SB"/>
              <a:sym typeface="DFKai-SB"/>
            </a:endParaRPr>
          </a:p>
        </p:txBody>
      </p:sp>
      <p:sp>
        <p:nvSpPr>
          <p:cNvPr id="283" name="Google Shape;283;p40"/>
          <p:cNvSpPr txBox="1"/>
          <p:nvPr/>
        </p:nvSpPr>
        <p:spPr>
          <a:xfrm>
            <a:off x="78450" y="3553075"/>
            <a:ext cx="10299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800">
                <a:solidFill>
                  <a:srgbClr val="3E3E3E"/>
                </a:solidFill>
                <a:highlight>
                  <a:srgbClr val="93C47D"/>
                </a:highlight>
                <a:latin typeface="DFKai-SB"/>
                <a:ea typeface="DFKai-SB"/>
                <a:cs typeface="DFKai-SB"/>
                <a:sym typeface="DFKai-SB"/>
              </a:rPr>
              <a:t>環境</a:t>
            </a:r>
            <a:r>
              <a:rPr b="1" lang="zh-TW" sz="1800">
                <a:solidFill>
                  <a:srgbClr val="3E3E3E"/>
                </a:solidFill>
                <a:highlight>
                  <a:srgbClr val="93C47D"/>
                </a:highlight>
                <a:latin typeface="DFKai-SB"/>
                <a:ea typeface="DFKai-SB"/>
                <a:cs typeface="DFKai-SB"/>
                <a:sym typeface="DFKai-SB"/>
              </a:rPr>
              <a:t>面</a:t>
            </a:r>
            <a:endParaRPr b="1" sz="1800">
              <a:highlight>
                <a:srgbClr val="93C47D"/>
              </a:highlight>
              <a:latin typeface="DFKai-SB"/>
              <a:ea typeface="DFKai-SB"/>
              <a:cs typeface="DFKai-SB"/>
              <a:sym typeface="DFKai-SB"/>
            </a:endParaRPr>
          </a:p>
        </p:txBody>
      </p:sp>
      <p:sp>
        <p:nvSpPr>
          <p:cNvPr id="284" name="Google Shape;284;p40"/>
          <p:cNvSpPr txBox="1"/>
          <p:nvPr/>
        </p:nvSpPr>
        <p:spPr>
          <a:xfrm>
            <a:off x="0" y="3941125"/>
            <a:ext cx="9144000" cy="12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2"/>
                </a:solidFill>
                <a:latin typeface="DFKai-SB"/>
                <a:ea typeface="DFKai-SB"/>
                <a:cs typeface="DFKai-SB"/>
                <a:sym typeface="DFKai-SB"/>
              </a:rPr>
              <a:t>節水節能、揭露綠足跡、淨灘、減碳減廢等環保措施，只是環保「基本功」，現在的環境永續做法，已經提升到如何將「綠色」納入營運中。</a:t>
            </a:r>
            <a:r>
              <a:rPr lang="zh-TW">
                <a:solidFill>
                  <a:schemeClr val="dk2"/>
                </a:solidFill>
                <a:latin typeface="DFKai-SB"/>
                <a:ea typeface="DFKai-SB"/>
                <a:cs typeface="DFKai-SB"/>
                <a:sym typeface="DFKai-SB"/>
              </a:rPr>
              <a:t>並非只有製造業才能在環境永續上有所作為。零售業也可以在減塑、減廢、節能上，提出對環境友善的做法。金融業也能透過「綠色金融」，除了發行綠色債券之外，更能發揮「金主」的力量，不投資或融資會破壞環境的企業或專案。</a:t>
            </a:r>
            <a:endParaRPr>
              <a:latin typeface="DFKai-SB"/>
              <a:ea typeface="DFKai-SB"/>
              <a:cs typeface="DFKai-SB"/>
              <a:sym typeface="DFKai-SB"/>
            </a:endParaRPr>
          </a:p>
        </p:txBody>
      </p:sp>
      <p:sp>
        <p:nvSpPr>
          <p:cNvPr id="285" name="Google Shape;285;p4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TW"/>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pic>
        <p:nvPicPr>
          <p:cNvPr id="290" name="Google Shape;290;p41"/>
          <p:cNvPicPr preferRelativeResize="0"/>
          <p:nvPr/>
        </p:nvPicPr>
        <p:blipFill>
          <a:blip r:embed="rId3">
            <a:alphaModFix/>
          </a:blip>
          <a:stretch>
            <a:fillRect/>
          </a:stretch>
        </p:blipFill>
        <p:spPr>
          <a:xfrm>
            <a:off x="0" y="0"/>
            <a:ext cx="9143999" cy="5143499"/>
          </a:xfrm>
          <a:prstGeom prst="rect">
            <a:avLst/>
          </a:prstGeom>
          <a:noFill/>
          <a:ln>
            <a:noFill/>
          </a:ln>
        </p:spPr>
      </p:pic>
      <p:sp>
        <p:nvSpPr>
          <p:cNvPr id="291" name="Google Shape;291;p4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TW"/>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pic>
        <p:nvPicPr>
          <p:cNvPr id="70" name="Google Shape;70;p15"/>
          <p:cNvPicPr preferRelativeResize="0"/>
          <p:nvPr/>
        </p:nvPicPr>
        <p:blipFill rotWithShape="1">
          <a:blip r:embed="rId3">
            <a:alphaModFix/>
          </a:blip>
          <a:srcRect b="0" l="0" r="0" t="0"/>
          <a:stretch/>
        </p:blipFill>
        <p:spPr>
          <a:xfrm>
            <a:off x="-105678" y="1017600"/>
            <a:ext cx="9249678" cy="4125900"/>
          </a:xfrm>
          <a:prstGeom prst="rect">
            <a:avLst/>
          </a:prstGeom>
          <a:noFill/>
          <a:ln>
            <a:noFill/>
          </a:ln>
        </p:spPr>
      </p:pic>
      <p:sp>
        <p:nvSpPr>
          <p:cNvPr id="71" name="Google Shape;71;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zh-TW">
                <a:latin typeface="DFKai-SB"/>
                <a:ea typeface="DFKai-SB"/>
                <a:cs typeface="DFKai-SB"/>
                <a:sym typeface="DFKai-SB"/>
              </a:rPr>
              <a:t>What is CSR</a:t>
            </a:r>
            <a:endParaRPr>
              <a:latin typeface="DFKai-SB"/>
              <a:ea typeface="DFKai-SB"/>
              <a:cs typeface="DFKai-SB"/>
              <a:sym typeface="DFKai-SB"/>
            </a:endParaRPr>
          </a:p>
        </p:txBody>
      </p:sp>
      <p:sp>
        <p:nvSpPr>
          <p:cNvPr id="72" name="Google Shape;72;p1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TW" sz="1800"/>
              <a:t>‹#›</a:t>
            </a:fld>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pic>
        <p:nvPicPr>
          <p:cNvPr id="296" name="Google Shape;296;p42"/>
          <p:cNvPicPr preferRelativeResize="0"/>
          <p:nvPr/>
        </p:nvPicPr>
        <p:blipFill>
          <a:blip r:embed="rId3">
            <a:alphaModFix/>
          </a:blip>
          <a:stretch>
            <a:fillRect/>
          </a:stretch>
        </p:blipFill>
        <p:spPr>
          <a:xfrm>
            <a:off x="806090" y="0"/>
            <a:ext cx="7531821" cy="5143500"/>
          </a:xfrm>
          <a:prstGeom prst="rect">
            <a:avLst/>
          </a:prstGeom>
          <a:noFill/>
          <a:ln>
            <a:noFill/>
          </a:ln>
        </p:spPr>
      </p:pic>
      <p:sp>
        <p:nvSpPr>
          <p:cNvPr id="297" name="Google Shape;297;p4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TW"/>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3"/>
          <p:cNvSpPr txBox="1"/>
          <p:nvPr>
            <p:ph idx="1" type="body"/>
          </p:nvPr>
        </p:nvSpPr>
        <p:spPr>
          <a:xfrm>
            <a:off x="1572600" y="353050"/>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sz="2400">
                <a:latin typeface="DFKai-SB"/>
                <a:ea typeface="DFKai-SB"/>
                <a:cs typeface="DFKai-SB"/>
                <a:sym typeface="DFKai-SB"/>
              </a:rPr>
              <a:t>參考資料</a:t>
            </a:r>
            <a:endParaRPr sz="2400">
              <a:latin typeface="DFKai-SB"/>
              <a:ea typeface="DFKai-SB"/>
              <a:cs typeface="DFKai-SB"/>
              <a:sym typeface="DFKai-SB"/>
            </a:endParaRPr>
          </a:p>
        </p:txBody>
      </p:sp>
      <p:sp>
        <p:nvSpPr>
          <p:cNvPr id="303" name="Google Shape;303;p43"/>
          <p:cNvSpPr txBox="1"/>
          <p:nvPr/>
        </p:nvSpPr>
        <p:spPr>
          <a:xfrm>
            <a:off x="134250" y="904675"/>
            <a:ext cx="8875500" cy="42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100" u="sng">
                <a:solidFill>
                  <a:schemeClr val="accent5"/>
                </a:solidFill>
                <a:latin typeface="DFKai-SB"/>
                <a:ea typeface="DFKai-SB"/>
                <a:cs typeface="DFKai-SB"/>
                <a:sym typeface="DFKai-SB"/>
                <a:hlinkClick r:id="rId3"/>
              </a:rPr>
              <a:t>https://global.kyocera.com/ecology/index.html</a:t>
            </a:r>
            <a:r>
              <a:rPr lang="zh-TW">
                <a:solidFill>
                  <a:schemeClr val="dk2"/>
                </a:solidFill>
                <a:latin typeface="DFKai-SB"/>
                <a:ea typeface="DFKai-SB"/>
                <a:cs typeface="DFKai-SB"/>
                <a:sym typeface="DFKai-SB"/>
              </a:rPr>
              <a:t>－Kyocera(P3圖片,P4圖片)</a:t>
            </a:r>
            <a:endParaRPr>
              <a:solidFill>
                <a:schemeClr val="dk2"/>
              </a:solidFill>
              <a:latin typeface="DFKai-SB"/>
              <a:ea typeface="DFKai-SB"/>
              <a:cs typeface="DFKai-SB"/>
              <a:sym typeface="DFKai-SB"/>
            </a:endParaRPr>
          </a:p>
          <a:p>
            <a:pPr indent="0" lvl="0" marL="0" rtl="0" algn="l">
              <a:spcBef>
                <a:spcPts val="0"/>
              </a:spcBef>
              <a:spcAft>
                <a:spcPts val="0"/>
              </a:spcAft>
              <a:buNone/>
            </a:pPr>
            <a:r>
              <a:t/>
            </a:r>
            <a:endParaRPr>
              <a:solidFill>
                <a:schemeClr val="dk2"/>
              </a:solidFill>
              <a:latin typeface="DFKai-SB"/>
              <a:ea typeface="DFKai-SB"/>
              <a:cs typeface="DFKai-SB"/>
              <a:sym typeface="DFKai-SB"/>
            </a:endParaRPr>
          </a:p>
          <a:p>
            <a:pPr indent="0" lvl="0" marL="0" rtl="0" algn="l">
              <a:spcBef>
                <a:spcPts val="0"/>
              </a:spcBef>
              <a:spcAft>
                <a:spcPts val="0"/>
              </a:spcAft>
              <a:buNone/>
            </a:pPr>
            <a:r>
              <a:rPr lang="zh-TW" sz="1100" u="sng">
                <a:solidFill>
                  <a:schemeClr val="hlink"/>
                </a:solidFill>
                <a:hlinkClick r:id="rId4"/>
              </a:rPr>
              <a:t>https://zh.wikipedia.org/wiki/%E5%8F%AF%E6%8C%81%E7%BB%AD%E5%8F%91%E5%B1%95%E7%9B%AE%E6%A0%87</a:t>
            </a:r>
            <a:r>
              <a:rPr lang="zh-TW">
                <a:solidFill>
                  <a:schemeClr val="dk2"/>
                </a:solidFill>
                <a:latin typeface="DFKai-SB"/>
                <a:ea typeface="DFKai-SB"/>
                <a:cs typeface="DFKai-SB"/>
                <a:sym typeface="DFKai-SB"/>
              </a:rPr>
              <a:t>－維基百科</a:t>
            </a:r>
            <a:r>
              <a:rPr lang="zh-TW" sz="1200">
                <a:solidFill>
                  <a:schemeClr val="dk2"/>
                </a:solidFill>
                <a:latin typeface="DFKai-SB"/>
                <a:ea typeface="DFKai-SB"/>
                <a:cs typeface="DFKai-SB"/>
                <a:sym typeface="DFKai-SB"/>
              </a:rPr>
              <a:t>(P6圖片)</a:t>
            </a:r>
            <a:endParaRPr sz="1200">
              <a:solidFill>
                <a:schemeClr val="dk2"/>
              </a:solidFill>
              <a:latin typeface="DFKai-SB"/>
              <a:ea typeface="DFKai-SB"/>
              <a:cs typeface="DFKai-SB"/>
              <a:sym typeface="DFKai-SB"/>
            </a:endParaRPr>
          </a:p>
          <a:p>
            <a:pPr indent="0" lvl="0" marL="0" rtl="0" algn="l">
              <a:spcBef>
                <a:spcPts val="0"/>
              </a:spcBef>
              <a:spcAft>
                <a:spcPts val="0"/>
              </a:spcAft>
              <a:buNone/>
            </a:pPr>
            <a:r>
              <a:rPr lang="zh-TW" sz="1100" u="sng">
                <a:solidFill>
                  <a:schemeClr val="hlink"/>
                </a:solidFill>
                <a:latin typeface="DFKai-SB"/>
                <a:ea typeface="DFKai-SB"/>
                <a:cs typeface="DFKai-SB"/>
                <a:sym typeface="DFKai-SB"/>
                <a:hlinkClick r:id="rId5"/>
              </a:rPr>
              <a:t>https://npost.tw/archives/38817</a:t>
            </a:r>
            <a:r>
              <a:rPr lang="zh-TW">
                <a:solidFill>
                  <a:schemeClr val="dk2"/>
                </a:solidFill>
                <a:latin typeface="DFKai-SB"/>
                <a:ea typeface="DFKai-SB"/>
                <a:cs typeface="DFKai-SB"/>
                <a:sym typeface="DFKai-SB"/>
              </a:rPr>
              <a:t>－</a:t>
            </a:r>
            <a:r>
              <a:rPr lang="zh-TW">
                <a:solidFill>
                  <a:srgbClr val="212121"/>
                </a:solidFill>
                <a:latin typeface="DFKai-SB"/>
                <a:ea typeface="DFKai-SB"/>
                <a:cs typeface="DFKai-SB"/>
                <a:sym typeface="DFKai-SB"/>
              </a:rPr>
              <a:t>性別平權不是大目標，是生活細節的平等落實／SDGs-5</a:t>
            </a:r>
            <a:r>
              <a:rPr lang="zh-TW" sz="1200">
                <a:solidFill>
                  <a:srgbClr val="212121"/>
                </a:solidFill>
                <a:latin typeface="DFKai-SB"/>
                <a:ea typeface="DFKai-SB"/>
                <a:cs typeface="DFKai-SB"/>
                <a:sym typeface="DFKai-SB"/>
              </a:rPr>
              <a:t>（性別篇）(P7圖片)</a:t>
            </a:r>
            <a:endParaRPr sz="1200">
              <a:solidFill>
                <a:srgbClr val="212121"/>
              </a:solidFill>
              <a:latin typeface="DFKai-SB"/>
              <a:ea typeface="DFKai-SB"/>
              <a:cs typeface="DFKai-SB"/>
              <a:sym typeface="DFKai-SB"/>
            </a:endParaRPr>
          </a:p>
          <a:p>
            <a:pPr indent="0" lvl="0" marL="0" rtl="0" algn="l">
              <a:spcBef>
                <a:spcPts val="0"/>
              </a:spcBef>
              <a:spcAft>
                <a:spcPts val="0"/>
              </a:spcAft>
              <a:buNone/>
            </a:pPr>
            <a:r>
              <a:t/>
            </a:r>
            <a:endParaRPr sz="1200">
              <a:solidFill>
                <a:srgbClr val="212121"/>
              </a:solidFill>
              <a:latin typeface="DFKai-SB"/>
              <a:ea typeface="DFKai-SB"/>
              <a:cs typeface="DFKai-SB"/>
              <a:sym typeface="DFKai-SB"/>
            </a:endParaRPr>
          </a:p>
          <a:p>
            <a:pPr indent="0" lvl="0" marL="0" rtl="0" algn="l">
              <a:spcBef>
                <a:spcPts val="0"/>
              </a:spcBef>
              <a:spcAft>
                <a:spcPts val="0"/>
              </a:spcAft>
              <a:buNone/>
            </a:pPr>
            <a:r>
              <a:rPr lang="zh-TW" sz="1100" u="sng">
                <a:solidFill>
                  <a:schemeClr val="hlink"/>
                </a:solidFill>
                <a:latin typeface="DFKai-SB"/>
                <a:ea typeface="DFKai-SB"/>
                <a:cs typeface="DFKai-SB"/>
                <a:sym typeface="DFKai-SB"/>
                <a:hlinkClick r:id="rId6"/>
              </a:rPr>
              <a:t>https://csr.cw.com.tw/article/40743</a:t>
            </a:r>
            <a:r>
              <a:rPr lang="zh-TW">
                <a:solidFill>
                  <a:schemeClr val="dk2"/>
                </a:solidFill>
                <a:latin typeface="DFKai-SB"/>
                <a:ea typeface="DFKai-SB"/>
                <a:cs typeface="DFKai-SB"/>
                <a:sym typeface="DFKai-SB"/>
              </a:rPr>
              <a:t>－CSR@天下</a:t>
            </a:r>
            <a:r>
              <a:rPr lang="zh-TW" sz="1200">
                <a:solidFill>
                  <a:schemeClr val="dk2"/>
                </a:solidFill>
                <a:latin typeface="DFKai-SB"/>
                <a:ea typeface="DFKai-SB"/>
                <a:cs typeface="DFKai-SB"/>
                <a:sym typeface="DFKai-SB"/>
              </a:rPr>
              <a:t>(P4,P7)</a:t>
            </a:r>
            <a:endParaRPr sz="1200">
              <a:solidFill>
                <a:schemeClr val="dk2"/>
              </a:solidFill>
              <a:latin typeface="DFKai-SB"/>
              <a:ea typeface="DFKai-SB"/>
              <a:cs typeface="DFKai-SB"/>
              <a:sym typeface="DFKai-SB"/>
            </a:endParaRPr>
          </a:p>
          <a:p>
            <a:pPr indent="0" lvl="0" marL="0" rtl="0" algn="l">
              <a:spcBef>
                <a:spcPts val="0"/>
              </a:spcBef>
              <a:spcAft>
                <a:spcPts val="0"/>
              </a:spcAft>
              <a:buNone/>
            </a:pPr>
            <a:r>
              <a:t/>
            </a:r>
            <a:endParaRPr>
              <a:solidFill>
                <a:schemeClr val="dk2"/>
              </a:solidFill>
              <a:latin typeface="DFKai-SB"/>
              <a:ea typeface="DFKai-SB"/>
              <a:cs typeface="DFKai-SB"/>
              <a:sym typeface="DFKai-SB"/>
            </a:endParaRPr>
          </a:p>
          <a:p>
            <a:pPr indent="0" lvl="0" marL="0" rtl="0" algn="l">
              <a:spcBef>
                <a:spcPts val="0"/>
              </a:spcBef>
              <a:spcAft>
                <a:spcPts val="0"/>
              </a:spcAft>
              <a:buNone/>
            </a:pPr>
            <a:r>
              <a:rPr lang="zh-TW" sz="1100" u="sng">
                <a:solidFill>
                  <a:schemeClr val="hlink"/>
                </a:solidFill>
                <a:hlinkClick r:id="rId7"/>
              </a:rPr>
              <a:t>https://www.bharti-infratel.com/cps-portal/web/corporate-responsibility-at-infratel-overview.html</a:t>
            </a:r>
            <a:r>
              <a:rPr lang="zh-TW">
                <a:solidFill>
                  <a:schemeClr val="dk2"/>
                </a:solidFill>
                <a:latin typeface="DFKai-SB"/>
                <a:ea typeface="DFKai-SB"/>
                <a:cs typeface="DFKai-SB"/>
                <a:sym typeface="DFKai-SB"/>
              </a:rPr>
              <a:t>－CSR@Bharti-infratel(P9圖片)</a:t>
            </a:r>
            <a:endParaRPr>
              <a:solidFill>
                <a:schemeClr val="dk2"/>
              </a:solidFill>
              <a:latin typeface="DFKai-SB"/>
              <a:ea typeface="DFKai-SB"/>
              <a:cs typeface="DFKai-SB"/>
              <a:sym typeface="DFKai-SB"/>
            </a:endParaRPr>
          </a:p>
          <a:p>
            <a:pPr indent="0" lvl="0" marL="0" rtl="0" algn="l">
              <a:spcBef>
                <a:spcPts val="0"/>
              </a:spcBef>
              <a:spcAft>
                <a:spcPts val="0"/>
              </a:spcAft>
              <a:buNone/>
            </a:pPr>
            <a:r>
              <a:t/>
            </a:r>
            <a:endParaRPr>
              <a:solidFill>
                <a:schemeClr val="dk2"/>
              </a:solidFill>
              <a:latin typeface="DFKai-SB"/>
              <a:ea typeface="DFKai-SB"/>
              <a:cs typeface="DFKai-SB"/>
              <a:sym typeface="DFKai-SB"/>
            </a:endParaRPr>
          </a:p>
          <a:p>
            <a:pPr indent="0" lvl="0" marL="0" rtl="0" algn="l">
              <a:spcBef>
                <a:spcPts val="0"/>
              </a:spcBef>
              <a:spcAft>
                <a:spcPts val="0"/>
              </a:spcAft>
              <a:buNone/>
            </a:pPr>
            <a:r>
              <a:rPr lang="zh-TW" sz="1100" u="sng">
                <a:solidFill>
                  <a:schemeClr val="hlink"/>
                </a:solidFill>
                <a:hlinkClick r:id="rId8"/>
              </a:rPr>
              <a:t>h</a:t>
            </a:r>
            <a:r>
              <a:rPr lang="zh-TW" sz="1100" u="sng">
                <a:solidFill>
                  <a:schemeClr val="hlink"/>
                </a:solidFill>
                <a:latin typeface="DFKai-SB"/>
                <a:ea typeface="DFKai-SB"/>
                <a:cs typeface="DFKai-SB"/>
                <a:sym typeface="DFKai-SB"/>
                <a:hlinkClick r:id="rId9"/>
              </a:rPr>
              <a:t>ttps://www.tsmc.com/csr/ch/index.htm</a:t>
            </a:r>
            <a:r>
              <a:rPr lang="zh-TW">
                <a:latin typeface="DFKai-SB"/>
                <a:ea typeface="DFKai-SB"/>
                <a:cs typeface="DFKai-SB"/>
                <a:sym typeface="DFKai-SB"/>
              </a:rPr>
              <a:t>－TSCM</a:t>
            </a:r>
            <a:r>
              <a:rPr lang="zh-TW">
                <a:solidFill>
                  <a:schemeClr val="dk2"/>
                </a:solidFill>
                <a:latin typeface="DFKai-SB"/>
                <a:ea typeface="DFKai-SB"/>
                <a:cs typeface="DFKai-SB"/>
                <a:sym typeface="DFKai-SB"/>
              </a:rPr>
              <a:t>企業社會責任報告書</a:t>
            </a:r>
            <a:r>
              <a:rPr lang="zh-TW" sz="1200">
                <a:solidFill>
                  <a:schemeClr val="dk2"/>
                </a:solidFill>
                <a:latin typeface="DFKai-SB"/>
                <a:ea typeface="DFKai-SB"/>
                <a:cs typeface="DFKai-SB"/>
                <a:sym typeface="DFKai-SB"/>
              </a:rPr>
              <a:t>(P10,P11,P12,P15,P16,P19,P20,P22,P25,P26,P29)</a:t>
            </a:r>
            <a:endParaRPr sz="1200">
              <a:solidFill>
                <a:schemeClr val="dk2"/>
              </a:solidFill>
              <a:latin typeface="DFKai-SB"/>
              <a:ea typeface="DFKai-SB"/>
              <a:cs typeface="DFKai-SB"/>
              <a:sym typeface="DFKai-SB"/>
            </a:endParaRPr>
          </a:p>
          <a:p>
            <a:pPr indent="0" lvl="0" marL="0" rtl="0" algn="l">
              <a:spcBef>
                <a:spcPts val="0"/>
              </a:spcBef>
              <a:spcAft>
                <a:spcPts val="0"/>
              </a:spcAft>
              <a:buNone/>
            </a:pPr>
            <a:r>
              <a:t/>
            </a:r>
            <a:endParaRPr sz="1200">
              <a:solidFill>
                <a:srgbClr val="212121"/>
              </a:solidFill>
              <a:latin typeface="DFKai-SB"/>
              <a:ea typeface="DFKai-SB"/>
              <a:cs typeface="DFKai-SB"/>
              <a:sym typeface="DFKai-SB"/>
            </a:endParaRPr>
          </a:p>
          <a:p>
            <a:pPr indent="0" lvl="0" marL="0" rtl="0" algn="l">
              <a:spcBef>
                <a:spcPts val="0"/>
              </a:spcBef>
              <a:spcAft>
                <a:spcPts val="0"/>
              </a:spcAft>
              <a:buNone/>
            </a:pPr>
            <a:r>
              <a:t/>
            </a:r>
            <a:endParaRPr sz="1200">
              <a:solidFill>
                <a:srgbClr val="212121"/>
              </a:solidFill>
              <a:latin typeface="DFKai-SB"/>
              <a:ea typeface="DFKai-SB"/>
              <a:cs typeface="DFKai-SB"/>
              <a:sym typeface="DFKai-SB"/>
            </a:endParaRPr>
          </a:p>
          <a:p>
            <a:pPr indent="0" lvl="0" marL="0" rtl="0" algn="l">
              <a:spcBef>
                <a:spcPts val="0"/>
              </a:spcBef>
              <a:spcAft>
                <a:spcPts val="0"/>
              </a:spcAft>
              <a:buNone/>
            </a:pPr>
            <a:r>
              <a:rPr lang="zh-TW" sz="1100" u="sng">
                <a:solidFill>
                  <a:schemeClr val="hlink"/>
                </a:solidFill>
                <a:hlinkClick r:id="rId10"/>
              </a:rPr>
              <a:t>http://csr.hiwin.tw/</a:t>
            </a:r>
            <a:r>
              <a:rPr lang="zh-TW">
                <a:solidFill>
                  <a:schemeClr val="dk2"/>
                </a:solidFill>
                <a:latin typeface="DFKai-SB"/>
                <a:ea typeface="DFKai-SB"/>
                <a:cs typeface="DFKai-SB"/>
                <a:sym typeface="DFKai-SB"/>
              </a:rPr>
              <a:t>－</a:t>
            </a:r>
            <a:r>
              <a:rPr lang="zh-TW">
                <a:solidFill>
                  <a:srgbClr val="212121"/>
                </a:solidFill>
                <a:latin typeface="DFKai-SB"/>
                <a:ea typeface="DFKai-SB"/>
                <a:cs typeface="DFKai-SB"/>
                <a:sym typeface="DFKai-SB"/>
              </a:rPr>
              <a:t>Hiwin</a:t>
            </a:r>
            <a:r>
              <a:rPr lang="zh-TW">
                <a:solidFill>
                  <a:schemeClr val="dk2"/>
                </a:solidFill>
                <a:latin typeface="DFKai-SB"/>
                <a:ea typeface="DFKai-SB"/>
                <a:cs typeface="DFKai-SB"/>
                <a:sym typeface="DFKai-SB"/>
              </a:rPr>
              <a:t>企業社會責任報告書</a:t>
            </a:r>
            <a:r>
              <a:rPr lang="zh-TW" sz="1200">
                <a:solidFill>
                  <a:schemeClr val="dk2"/>
                </a:solidFill>
                <a:latin typeface="DFKai-SB"/>
                <a:ea typeface="DFKai-SB"/>
                <a:cs typeface="DFKai-SB"/>
                <a:sym typeface="DFKai-SB"/>
              </a:rPr>
              <a:t>(P10,P13,P14,P17,P18,P21,P23,P24,P27,P30)</a:t>
            </a:r>
            <a:endParaRPr sz="1200">
              <a:solidFill>
                <a:schemeClr val="dk2"/>
              </a:solidFill>
              <a:latin typeface="DFKai-SB"/>
              <a:ea typeface="DFKai-SB"/>
              <a:cs typeface="DFKai-SB"/>
              <a:sym typeface="DFKai-SB"/>
            </a:endParaRPr>
          </a:p>
          <a:p>
            <a:pPr indent="0" lvl="0" marL="0" rtl="0" algn="l">
              <a:spcBef>
                <a:spcPts val="0"/>
              </a:spcBef>
              <a:spcAft>
                <a:spcPts val="0"/>
              </a:spcAft>
              <a:buNone/>
            </a:pPr>
            <a:r>
              <a:t/>
            </a:r>
            <a:endParaRPr>
              <a:solidFill>
                <a:schemeClr val="dk2"/>
              </a:solidFill>
              <a:latin typeface="DFKai-SB"/>
              <a:ea typeface="DFKai-SB"/>
              <a:cs typeface="DFKai-SB"/>
              <a:sym typeface="DFKai-SB"/>
            </a:endParaRPr>
          </a:p>
          <a:p>
            <a:pPr indent="0" lvl="0" marL="0" rtl="0" algn="l">
              <a:spcBef>
                <a:spcPts val="0"/>
              </a:spcBef>
              <a:spcAft>
                <a:spcPts val="0"/>
              </a:spcAft>
              <a:buNone/>
            </a:pPr>
            <a:r>
              <a:t/>
            </a:r>
            <a:endParaRPr>
              <a:solidFill>
                <a:schemeClr val="dk2"/>
              </a:solidFill>
              <a:latin typeface="DFKai-SB"/>
              <a:ea typeface="DFKai-SB"/>
              <a:cs typeface="DFKai-SB"/>
              <a:sym typeface="DFKai-SB"/>
            </a:endParaRPr>
          </a:p>
          <a:p>
            <a:pPr indent="0" lvl="0" marL="0" rtl="0" algn="l">
              <a:spcBef>
                <a:spcPts val="0"/>
              </a:spcBef>
              <a:spcAft>
                <a:spcPts val="0"/>
              </a:spcAft>
              <a:buNone/>
            </a:pPr>
            <a:r>
              <a:t/>
            </a:r>
            <a:endParaRPr/>
          </a:p>
        </p:txBody>
      </p:sp>
      <p:sp>
        <p:nvSpPr>
          <p:cNvPr id="304" name="Google Shape;304;p4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TW"/>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idx="1" type="body"/>
          </p:nvPr>
        </p:nvSpPr>
        <p:spPr>
          <a:xfrm>
            <a:off x="311700" y="604175"/>
            <a:ext cx="8520600" cy="396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lang="zh-TW" sz="1200">
                <a:solidFill>
                  <a:srgbClr val="3E3E3E"/>
                </a:solidFill>
                <a:latin typeface="DFKai-SB"/>
                <a:ea typeface="DFKai-SB"/>
                <a:cs typeface="DFKai-SB"/>
                <a:sym typeface="DFKai-SB"/>
              </a:rPr>
              <a:t>企業不光只要替股東創造更大的利益，還要兼顧所有相關的利害關係人（stakeholders）的權益。利害關係人就是跟企業運作有關的所有人，從內到外包括員工、客戶、供應商、消費者、社區、國家、與自然環境等</a:t>
            </a:r>
            <a:r>
              <a:rPr lang="zh-TW" sz="1150">
                <a:solidFill>
                  <a:srgbClr val="222222"/>
                </a:solidFill>
                <a:latin typeface="DFKai-SB"/>
                <a:ea typeface="DFKai-SB"/>
                <a:cs typeface="DFKai-SB"/>
                <a:sym typeface="DFKai-SB"/>
              </a:rPr>
              <a:t>。</a:t>
            </a:r>
            <a:endParaRPr sz="1150">
              <a:solidFill>
                <a:srgbClr val="222222"/>
              </a:solidFill>
              <a:latin typeface="DFKai-SB"/>
              <a:ea typeface="DFKai-SB"/>
              <a:cs typeface="DFKai-SB"/>
              <a:sym typeface="DFKai-SB"/>
            </a:endParaRPr>
          </a:p>
          <a:p>
            <a:pPr indent="0" lvl="0" marL="0" rtl="0" algn="l">
              <a:lnSpc>
                <a:spcPct val="100000"/>
              </a:lnSpc>
              <a:spcBef>
                <a:spcPts val="600"/>
              </a:spcBef>
              <a:spcAft>
                <a:spcPts val="0"/>
              </a:spcAft>
              <a:buSzPts val="1800"/>
              <a:buNone/>
            </a:pPr>
            <a:r>
              <a:rPr lang="zh-TW" sz="1200">
                <a:solidFill>
                  <a:srgbClr val="222222"/>
                </a:solidFill>
                <a:latin typeface="DFKai-SB"/>
                <a:ea typeface="DFKai-SB"/>
                <a:cs typeface="DFKai-SB"/>
                <a:sym typeface="DFKai-SB"/>
              </a:rPr>
              <a:t>企業社會責任的概念是基於商業運作必須符合可持續發展的想法，企業除了考慮自身的財政和經營狀況外，也要加入其對社會和自然環境所造成的影響的考量。 企業社會責任的觀念是由營利組織發起，以可持續發展的企業為概念，觀念起源較早；而後有了社會企業，由非營利之公益團體發起，並以公益活動作為核心概念。 利害關係人是指所有可以影響、或會被企業的決策和行動所影響的個體或群體，包括但不限於：員工、顧客、供應商、社區團體、母公司或附屬公司、合作夥伴、投資者和股東。在這情況下企業與相關利益者接觸時，試圖將社會及環境方面的考慮因素融為一體。因應企業的各利害關係人而編寫的企業永續報告書 （Corporate Sustainability Report</a:t>
            </a:r>
            <a:r>
              <a:rPr b="1" lang="zh-TW" sz="1200">
                <a:solidFill>
                  <a:srgbClr val="222222"/>
                </a:solidFill>
                <a:latin typeface="DFKai-SB"/>
                <a:ea typeface="DFKai-SB"/>
                <a:cs typeface="DFKai-SB"/>
                <a:sym typeface="DFKai-SB"/>
              </a:rPr>
              <a:t>，</a:t>
            </a:r>
            <a:r>
              <a:rPr lang="zh-TW" sz="1200">
                <a:solidFill>
                  <a:srgbClr val="222222"/>
                </a:solidFill>
                <a:latin typeface="DFKai-SB"/>
                <a:ea typeface="DFKai-SB"/>
                <a:cs typeface="DFKai-SB"/>
                <a:sym typeface="DFKai-SB"/>
              </a:rPr>
              <a:t>簡稱CSR</a:t>
            </a:r>
            <a:r>
              <a:rPr b="1" lang="zh-TW" sz="1200">
                <a:solidFill>
                  <a:srgbClr val="222222"/>
                </a:solidFill>
                <a:latin typeface="DFKai-SB"/>
                <a:ea typeface="DFKai-SB"/>
                <a:cs typeface="DFKai-SB"/>
                <a:sym typeface="DFKai-SB"/>
              </a:rPr>
              <a:t>），</a:t>
            </a:r>
            <a:r>
              <a:rPr lang="zh-TW" sz="1200">
                <a:solidFill>
                  <a:srgbClr val="222222"/>
                </a:solidFill>
                <a:latin typeface="DFKai-SB"/>
                <a:ea typeface="DFKai-SB"/>
                <a:cs typeface="DFKai-SB"/>
                <a:sym typeface="DFKai-SB"/>
              </a:rPr>
              <a:t>也可稱為企業社會責任報告書 （Corporate Social Responsibility，簡稱CSR），以報告書的方式，詳實揭露公司在永續經營及社會責任的目標、成果、承諾及規劃。</a:t>
            </a:r>
            <a:endParaRPr sz="1200">
              <a:solidFill>
                <a:srgbClr val="222222"/>
              </a:solidFill>
              <a:latin typeface="DFKai-SB"/>
              <a:ea typeface="DFKai-SB"/>
              <a:cs typeface="DFKai-SB"/>
              <a:sym typeface="DFKai-SB"/>
            </a:endParaRPr>
          </a:p>
          <a:p>
            <a:pPr indent="0" lvl="0" marL="0" rtl="0" algn="l">
              <a:lnSpc>
                <a:spcPct val="100000"/>
              </a:lnSpc>
              <a:spcBef>
                <a:spcPts val="600"/>
              </a:spcBef>
              <a:spcAft>
                <a:spcPts val="0"/>
              </a:spcAft>
              <a:buSzPts val="1800"/>
              <a:buNone/>
            </a:pPr>
            <a:r>
              <a:t/>
            </a:r>
            <a:endParaRPr sz="1400">
              <a:solidFill>
                <a:srgbClr val="000000"/>
              </a:solidFill>
              <a:latin typeface="Arial"/>
              <a:ea typeface="Arial"/>
              <a:cs typeface="Arial"/>
              <a:sym typeface="Arial"/>
            </a:endParaRPr>
          </a:p>
          <a:p>
            <a:pPr indent="0" lvl="0" marL="0" rtl="0" algn="l">
              <a:lnSpc>
                <a:spcPct val="115000"/>
              </a:lnSpc>
              <a:spcBef>
                <a:spcPts val="0"/>
              </a:spcBef>
              <a:spcAft>
                <a:spcPts val="1600"/>
              </a:spcAft>
              <a:buSzPts val="1800"/>
              <a:buNone/>
            </a:pPr>
            <a:r>
              <a:t/>
            </a:r>
            <a:endParaRPr/>
          </a:p>
        </p:txBody>
      </p:sp>
      <p:pic>
        <p:nvPicPr>
          <p:cNvPr id="78" name="Google Shape;78;p16"/>
          <p:cNvPicPr preferRelativeResize="0"/>
          <p:nvPr/>
        </p:nvPicPr>
        <p:blipFill rotWithShape="1">
          <a:blip r:embed="rId3">
            <a:alphaModFix/>
          </a:blip>
          <a:srcRect b="0" l="0" r="0" t="0"/>
          <a:stretch/>
        </p:blipFill>
        <p:spPr>
          <a:xfrm>
            <a:off x="311700" y="2885775"/>
            <a:ext cx="8401250" cy="2225925"/>
          </a:xfrm>
          <a:prstGeom prst="rect">
            <a:avLst/>
          </a:prstGeom>
          <a:noFill/>
          <a:ln>
            <a:noFill/>
          </a:ln>
        </p:spPr>
      </p:pic>
      <p:sp>
        <p:nvSpPr>
          <p:cNvPr id="79" name="Google Shape;79;p1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TW" sz="1800"/>
              <a:t>‹#›</a:t>
            </a:fld>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pic>
        <p:nvPicPr>
          <p:cNvPr descr="What is Corporate Social Responsibility (CSR)? This video clip tries to give competent but also entertaining answers to this question. The video is part of series &quot;in a little green bag&quot; at the University of St.Gallen, Switzerland.&#10;&#10;© University of St.Gallen (HSG), Text by Prof. Thomas Beschorner (http://bit.ly/Beschorner), Production: http://www.zense.ch&#10;&#10;To watch the second «Little Green Bags» video on the ten myths of entrepreneurship, please go to http://www.youtube.com/watch?v=G8gRkJ9cnzo.&#10;&#10;Learn more online: http://www.presse.unisg.ch&#10;Become our friend on Facebook: http://www.facebook.com/HSGUniStGallen&#10;Follow us on Twitter: http://twitter.com/HSGStGallen" id="84" name="Google Shape;84;p17" title="What is Corporate Social Responsibility (CSR)?">
            <a:hlinkClick r:id="rId3"/>
          </p:cNvPr>
          <p:cNvPicPr preferRelativeResize="0"/>
          <p:nvPr/>
        </p:nvPicPr>
        <p:blipFill rotWithShape="1">
          <a:blip r:embed="rId4">
            <a:alphaModFix/>
          </a:blip>
          <a:srcRect b="0" l="0" r="0" t="0"/>
          <a:stretch/>
        </p:blipFill>
        <p:spPr>
          <a:xfrm>
            <a:off x="2286000" y="985925"/>
            <a:ext cx="4572000" cy="3429000"/>
          </a:xfrm>
          <a:prstGeom prst="rect">
            <a:avLst/>
          </a:prstGeom>
          <a:noFill/>
          <a:ln>
            <a:noFill/>
          </a:ln>
        </p:spPr>
      </p:pic>
      <p:sp>
        <p:nvSpPr>
          <p:cNvPr id="85" name="Google Shape;85;p17"/>
          <p:cNvSpPr txBox="1"/>
          <p:nvPr>
            <p:ph idx="4294967295" type="title"/>
          </p:nvPr>
        </p:nvSpPr>
        <p:spPr>
          <a:xfrm>
            <a:off x="245100" y="323225"/>
            <a:ext cx="8653800" cy="4309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zh-TW">
                <a:latin typeface="DFKai-SB"/>
                <a:ea typeface="DFKai-SB"/>
                <a:cs typeface="DFKai-SB"/>
                <a:sym typeface="DFKai-SB"/>
              </a:rPr>
              <a:t>國外介紹影片</a:t>
            </a:r>
            <a:endParaRPr>
              <a:latin typeface="DFKai-SB"/>
              <a:ea typeface="DFKai-SB"/>
              <a:cs typeface="DFKai-SB"/>
              <a:sym typeface="DFKai-SB"/>
            </a:endParaRPr>
          </a:p>
        </p:txBody>
      </p:sp>
      <p:sp>
        <p:nvSpPr>
          <p:cNvPr id="86" name="Google Shape;86;p17"/>
          <p:cNvSpPr txBox="1"/>
          <p:nvPr>
            <p:ph idx="1" type="body"/>
          </p:nvPr>
        </p:nvSpPr>
        <p:spPr>
          <a:xfrm>
            <a:off x="311700" y="4230575"/>
            <a:ext cx="8832300" cy="605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zh-TW" sz="1200" u="sng">
                <a:solidFill>
                  <a:schemeClr val="hlink"/>
                </a:solidFill>
                <a:latin typeface="DFKai-SB"/>
                <a:ea typeface="DFKai-SB"/>
                <a:cs typeface="DFKai-SB"/>
                <a:sym typeface="DFKai-SB"/>
                <a:hlinkClick r:id="rId5"/>
              </a:rPr>
              <a:t>https://www.youtube.com/watch?v=E0NkGtNU_9w</a:t>
            </a:r>
            <a:endParaRPr sz="1200">
              <a:latin typeface="DFKai-SB"/>
              <a:ea typeface="DFKai-SB"/>
              <a:cs typeface="DFKai-SB"/>
              <a:sym typeface="DFKai-SB"/>
            </a:endParaRPr>
          </a:p>
        </p:txBody>
      </p:sp>
      <p:sp>
        <p:nvSpPr>
          <p:cNvPr id="87" name="Google Shape;87;p1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zh-TW" sz="1800"/>
              <a:t>4</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zh-TW">
                <a:latin typeface="DFKai-SB"/>
                <a:ea typeface="DFKai-SB"/>
                <a:cs typeface="DFKai-SB"/>
                <a:sym typeface="DFKai-SB"/>
              </a:rPr>
              <a:t>What is SDGs</a:t>
            </a:r>
            <a:endParaRPr>
              <a:latin typeface="DFKai-SB"/>
              <a:ea typeface="DFKai-SB"/>
              <a:cs typeface="DFKai-SB"/>
              <a:sym typeface="DFKai-SB"/>
            </a:endParaRPr>
          </a:p>
        </p:txBody>
      </p:sp>
      <p:pic>
        <p:nvPicPr>
          <p:cNvPr id="93" name="Google Shape;93;p18"/>
          <p:cNvPicPr preferRelativeResize="0"/>
          <p:nvPr/>
        </p:nvPicPr>
        <p:blipFill>
          <a:blip r:embed="rId3">
            <a:alphaModFix/>
          </a:blip>
          <a:stretch>
            <a:fillRect/>
          </a:stretch>
        </p:blipFill>
        <p:spPr>
          <a:xfrm>
            <a:off x="0" y="1074575"/>
            <a:ext cx="9144000" cy="3997276"/>
          </a:xfrm>
          <a:prstGeom prst="rect">
            <a:avLst/>
          </a:prstGeom>
          <a:noFill/>
          <a:ln>
            <a:noFill/>
          </a:ln>
        </p:spPr>
      </p:pic>
      <p:sp>
        <p:nvSpPr>
          <p:cNvPr id="94" name="Google Shape;94;p1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TW" sz="1800"/>
              <a:t>‹#›</a:t>
            </a:fld>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9"/>
          <p:cNvSpPr txBox="1"/>
          <p:nvPr/>
        </p:nvSpPr>
        <p:spPr>
          <a:xfrm>
            <a:off x="-31850" y="326450"/>
            <a:ext cx="9144000" cy="1815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zh-TW">
                <a:solidFill>
                  <a:srgbClr val="3E3E3E"/>
                </a:solidFill>
                <a:latin typeface="DFKai-SB"/>
                <a:ea typeface="DFKai-SB"/>
                <a:cs typeface="DFKai-SB"/>
                <a:sym typeface="DFKai-SB"/>
              </a:rPr>
              <a:t>聯合國在2015 年針對人類面臨共同的挑戰，提出了17項永續發展目標（Sustainable Development Goals，SDGs），作為2030年前世界各國努力推動永續發展的指導方針。</a:t>
            </a:r>
            <a:endParaRPr>
              <a:solidFill>
                <a:srgbClr val="3E3E3E"/>
              </a:solidFill>
              <a:latin typeface="DFKai-SB"/>
              <a:ea typeface="DFKai-SB"/>
              <a:cs typeface="DFKai-SB"/>
              <a:sym typeface="DFKai-SB"/>
            </a:endParaRPr>
          </a:p>
          <a:p>
            <a:pPr indent="0" lvl="0" marL="0" rtl="0" algn="just">
              <a:lnSpc>
                <a:spcPct val="115000"/>
              </a:lnSpc>
              <a:spcBef>
                <a:spcPts val="0"/>
              </a:spcBef>
              <a:spcAft>
                <a:spcPts val="0"/>
              </a:spcAft>
              <a:buNone/>
            </a:pPr>
            <a:r>
              <a:rPr lang="zh-TW">
                <a:solidFill>
                  <a:srgbClr val="3E3E3E"/>
                </a:solidFill>
                <a:latin typeface="DFKai-SB"/>
                <a:ea typeface="DFKai-SB"/>
                <a:cs typeface="DFKai-SB"/>
                <a:sym typeface="DFKai-SB"/>
              </a:rPr>
              <a:t>這17項SDGs包括消除貧窮、消除飢餓、性別平等、乾淨水資源、氣候變遷、永續消費與生產模式等等，下面又分成169項追蹤指標，涵蓋了經濟成長、社會進步與環境保護等3大面向。</a:t>
            </a:r>
            <a:endParaRPr>
              <a:solidFill>
                <a:srgbClr val="3E3E3E"/>
              </a:solidFill>
              <a:latin typeface="DFKai-SB"/>
              <a:ea typeface="DFKai-SB"/>
              <a:cs typeface="DFKai-SB"/>
              <a:sym typeface="DFKai-SB"/>
            </a:endParaRPr>
          </a:p>
          <a:p>
            <a:pPr indent="0" lvl="0" marL="0" rtl="0" algn="just">
              <a:lnSpc>
                <a:spcPct val="115000"/>
              </a:lnSpc>
              <a:spcBef>
                <a:spcPts val="0"/>
              </a:spcBef>
              <a:spcAft>
                <a:spcPts val="0"/>
              </a:spcAft>
              <a:buNone/>
            </a:pPr>
            <a:r>
              <a:rPr lang="zh-TW">
                <a:solidFill>
                  <a:srgbClr val="3E3E3E"/>
                </a:solidFill>
                <a:latin typeface="DFKai-SB"/>
                <a:ea typeface="DFKai-SB"/>
                <a:cs typeface="DFKai-SB"/>
                <a:sym typeface="DFKai-SB"/>
              </a:rPr>
              <a:t>許多歐美企業已經將SDGs設為推動業務與CSR的方向，因為這些目標就是人類現在面臨的問題，而針對問題提出解方對企業來說，一方面是潛在的市場需求，一方面也是回應利害關係人的需求。雖然台灣不是聯合國成員，也並非所有SDG目標都適用於台灣，但是許多台灣企業也已經開始注意SDGs，將其CSR的活動跟相對應的SDG目標對照。</a:t>
            </a:r>
            <a:endParaRPr>
              <a:solidFill>
                <a:srgbClr val="3E3E3E"/>
              </a:solidFill>
              <a:latin typeface="DFKai-SB"/>
              <a:ea typeface="DFKai-SB"/>
              <a:cs typeface="DFKai-SB"/>
              <a:sym typeface="DFKai-SB"/>
            </a:endParaRPr>
          </a:p>
        </p:txBody>
      </p:sp>
      <p:pic>
        <p:nvPicPr>
          <p:cNvPr id="100" name="Google Shape;100;p19"/>
          <p:cNvPicPr preferRelativeResize="0"/>
          <p:nvPr/>
        </p:nvPicPr>
        <p:blipFill>
          <a:blip r:embed="rId3">
            <a:alphaModFix/>
          </a:blip>
          <a:stretch>
            <a:fillRect/>
          </a:stretch>
        </p:blipFill>
        <p:spPr>
          <a:xfrm>
            <a:off x="0" y="2294150"/>
            <a:ext cx="9144000" cy="2849350"/>
          </a:xfrm>
          <a:prstGeom prst="rect">
            <a:avLst/>
          </a:prstGeom>
          <a:noFill/>
          <a:ln>
            <a:noFill/>
          </a:ln>
        </p:spPr>
      </p:pic>
      <p:sp>
        <p:nvSpPr>
          <p:cNvPr id="101" name="Google Shape;101;p1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TW" sz="1800"/>
              <a:t>‹#›</a:t>
            </a:fld>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0"/>
          <p:cNvSpPr txBox="1"/>
          <p:nvPr>
            <p:ph idx="4294967295" type="title"/>
          </p:nvPr>
        </p:nvSpPr>
        <p:spPr>
          <a:xfrm>
            <a:off x="245100" y="323225"/>
            <a:ext cx="8653800" cy="60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zh-TW">
                <a:latin typeface="DFKai-SB"/>
                <a:ea typeface="DFKai-SB"/>
                <a:cs typeface="DFKai-SB"/>
                <a:sym typeface="DFKai-SB"/>
              </a:rPr>
              <a:t>國外介紹影片</a:t>
            </a:r>
            <a:endParaRPr>
              <a:latin typeface="DFKai-SB"/>
              <a:ea typeface="DFKai-SB"/>
              <a:cs typeface="DFKai-SB"/>
              <a:sym typeface="DFKai-SB"/>
            </a:endParaRPr>
          </a:p>
        </p:txBody>
      </p:sp>
      <p:sp>
        <p:nvSpPr>
          <p:cNvPr id="107" name="Google Shape;107;p20"/>
          <p:cNvSpPr txBox="1"/>
          <p:nvPr>
            <p:ph idx="1" type="body"/>
          </p:nvPr>
        </p:nvSpPr>
        <p:spPr>
          <a:xfrm>
            <a:off x="155850" y="4230575"/>
            <a:ext cx="8832300" cy="605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zh-TW" sz="1100" u="sng">
                <a:solidFill>
                  <a:schemeClr val="hlink"/>
                </a:solidFill>
                <a:latin typeface="Arial"/>
                <a:ea typeface="Arial"/>
                <a:cs typeface="Arial"/>
                <a:sym typeface="Arial"/>
                <a:hlinkClick r:id="rId3"/>
              </a:rPr>
              <a:t>https://www.youtube.com/watch?v=5_hLuEui6ww</a:t>
            </a:r>
            <a:endParaRPr sz="1200">
              <a:latin typeface="DFKai-SB"/>
              <a:ea typeface="DFKai-SB"/>
              <a:cs typeface="DFKai-SB"/>
              <a:sym typeface="DFKai-SB"/>
            </a:endParaRPr>
          </a:p>
        </p:txBody>
      </p:sp>
      <p:pic>
        <p:nvPicPr>
          <p:cNvPr descr="An end to poverty, hunger and inequality worldwide. That and more is the ambitious agenda of the Sustainable Development Goals (SDGs), agreed upon by 193 countries at the United Nations in September 2015.&#10;Learn about the Goals and the work of the United Nations Development Programme, a global leader in the effort to fulfil the Goals." id="108" name="Google Shape;108;p20" title="Transitioning from the MDGs to the SDGs">
            <a:hlinkClick r:id="rId4"/>
          </p:cNvPr>
          <p:cNvPicPr preferRelativeResize="0"/>
          <p:nvPr/>
        </p:nvPicPr>
        <p:blipFill>
          <a:blip r:embed="rId5">
            <a:alphaModFix/>
          </a:blip>
          <a:stretch>
            <a:fillRect/>
          </a:stretch>
        </p:blipFill>
        <p:spPr>
          <a:xfrm>
            <a:off x="2573700" y="1080725"/>
            <a:ext cx="3996600" cy="2997450"/>
          </a:xfrm>
          <a:prstGeom prst="rect">
            <a:avLst/>
          </a:prstGeom>
          <a:noFill/>
          <a:ln>
            <a:noFill/>
          </a:ln>
        </p:spPr>
      </p:pic>
      <p:sp>
        <p:nvSpPr>
          <p:cNvPr id="109" name="Google Shape;109;p2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TW"/>
              <a:t>‹#›</a:t>
            </a:fld>
            <a:endParaRPr/>
          </a:p>
        </p:txBody>
      </p:sp>
      <p:sp>
        <p:nvSpPr>
          <p:cNvPr id="110" name="Google Shape;110;p20"/>
          <p:cNvSpPr txBox="1"/>
          <p:nvPr/>
        </p:nvSpPr>
        <p:spPr>
          <a:xfrm>
            <a:off x="0" y="4715100"/>
            <a:ext cx="9144000" cy="42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chemeClr val="dk2"/>
                </a:solidFill>
                <a:latin typeface="DFKai-SB"/>
                <a:ea typeface="DFKai-SB"/>
                <a:cs typeface="DFKai-SB"/>
                <a:sym typeface="DFKai-SB"/>
              </a:rPr>
              <a:t>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1"/>
          <p:cNvSpPr txBox="1"/>
          <p:nvPr>
            <p:ph idx="1" type="body"/>
          </p:nvPr>
        </p:nvSpPr>
        <p:spPr>
          <a:xfrm>
            <a:off x="1801975" y="478275"/>
            <a:ext cx="5998800" cy="605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zh-TW">
                <a:latin typeface="DFKai-SB"/>
                <a:ea typeface="DFKai-SB"/>
                <a:cs typeface="DFKai-SB"/>
                <a:sym typeface="DFKai-SB"/>
              </a:rPr>
              <a:t>CSR社會企業責任所包含之主題</a:t>
            </a:r>
            <a:endParaRPr>
              <a:latin typeface="DFKai-SB"/>
              <a:ea typeface="DFKai-SB"/>
              <a:cs typeface="DFKai-SB"/>
              <a:sym typeface="DFKai-SB"/>
            </a:endParaRPr>
          </a:p>
        </p:txBody>
      </p:sp>
      <p:pic>
        <p:nvPicPr>
          <p:cNvPr id="116" name="Google Shape;116;p21"/>
          <p:cNvPicPr preferRelativeResize="0"/>
          <p:nvPr/>
        </p:nvPicPr>
        <p:blipFill rotWithShape="1">
          <a:blip r:embed="rId3">
            <a:alphaModFix/>
          </a:blip>
          <a:srcRect b="0" l="0" r="0" t="0"/>
          <a:stretch/>
        </p:blipFill>
        <p:spPr>
          <a:xfrm>
            <a:off x="2847350" y="1083375"/>
            <a:ext cx="3908050" cy="3914299"/>
          </a:xfrm>
          <a:prstGeom prst="rect">
            <a:avLst/>
          </a:prstGeom>
          <a:noFill/>
          <a:ln>
            <a:noFill/>
          </a:ln>
        </p:spPr>
      </p:pic>
      <p:sp>
        <p:nvSpPr>
          <p:cNvPr id="117" name="Google Shape;117;p21"/>
          <p:cNvSpPr txBox="1"/>
          <p:nvPr>
            <p:ph idx="1" type="body"/>
          </p:nvPr>
        </p:nvSpPr>
        <p:spPr>
          <a:xfrm>
            <a:off x="3812875" y="1083375"/>
            <a:ext cx="1977000" cy="605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zh-TW">
                <a:latin typeface="DFKai-SB"/>
                <a:ea typeface="DFKai-SB"/>
                <a:cs typeface="DFKai-SB"/>
                <a:sym typeface="DFKai-SB"/>
              </a:rPr>
              <a:t>教育與技術發展</a:t>
            </a:r>
            <a:endParaRPr>
              <a:latin typeface="DFKai-SB"/>
              <a:ea typeface="DFKai-SB"/>
              <a:cs typeface="DFKai-SB"/>
              <a:sym typeface="DFKai-SB"/>
            </a:endParaRPr>
          </a:p>
        </p:txBody>
      </p:sp>
      <p:sp>
        <p:nvSpPr>
          <p:cNvPr id="118" name="Google Shape;118;p21"/>
          <p:cNvSpPr txBox="1"/>
          <p:nvPr>
            <p:ph idx="1" type="body"/>
          </p:nvPr>
        </p:nvSpPr>
        <p:spPr>
          <a:xfrm>
            <a:off x="870349" y="1520885"/>
            <a:ext cx="1977000" cy="605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zh-TW">
                <a:latin typeface="DFKai-SB"/>
                <a:ea typeface="DFKai-SB"/>
                <a:cs typeface="DFKai-SB"/>
                <a:sym typeface="DFKai-SB"/>
              </a:rPr>
              <a:t>社區發展</a:t>
            </a:r>
            <a:endParaRPr>
              <a:latin typeface="DFKai-SB"/>
              <a:ea typeface="DFKai-SB"/>
              <a:cs typeface="DFKai-SB"/>
              <a:sym typeface="DFKai-SB"/>
            </a:endParaRPr>
          </a:p>
        </p:txBody>
      </p:sp>
      <p:sp>
        <p:nvSpPr>
          <p:cNvPr id="119" name="Google Shape;119;p21"/>
          <p:cNvSpPr txBox="1"/>
          <p:nvPr>
            <p:ph idx="1" type="body"/>
          </p:nvPr>
        </p:nvSpPr>
        <p:spPr>
          <a:xfrm rot="-522">
            <a:off x="6755409" y="1688613"/>
            <a:ext cx="1977000" cy="605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zh-TW">
                <a:latin typeface="DFKai-SB"/>
                <a:ea typeface="DFKai-SB"/>
                <a:cs typeface="DFKai-SB"/>
                <a:sym typeface="DFKai-SB"/>
              </a:rPr>
              <a:t>工作環境</a:t>
            </a:r>
            <a:endParaRPr>
              <a:latin typeface="DFKai-SB"/>
              <a:ea typeface="DFKai-SB"/>
              <a:cs typeface="DFKai-SB"/>
              <a:sym typeface="DFKai-SB"/>
            </a:endParaRPr>
          </a:p>
        </p:txBody>
      </p:sp>
      <p:sp>
        <p:nvSpPr>
          <p:cNvPr id="120" name="Google Shape;120;p21"/>
          <p:cNvSpPr txBox="1"/>
          <p:nvPr>
            <p:ph idx="1" type="body"/>
          </p:nvPr>
        </p:nvSpPr>
        <p:spPr>
          <a:xfrm rot="-522">
            <a:off x="870344" y="3877059"/>
            <a:ext cx="1977000" cy="60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zh-TW">
                <a:latin typeface="DFKai-SB"/>
                <a:ea typeface="DFKai-SB"/>
                <a:cs typeface="DFKai-SB"/>
                <a:sym typeface="DFKai-SB"/>
              </a:rPr>
              <a:t>綠色環境</a:t>
            </a:r>
            <a:endParaRPr>
              <a:latin typeface="DFKai-SB"/>
              <a:ea typeface="DFKai-SB"/>
              <a:cs typeface="DFKai-SB"/>
              <a:sym typeface="DFKai-SB"/>
            </a:endParaRPr>
          </a:p>
        </p:txBody>
      </p:sp>
      <p:sp>
        <p:nvSpPr>
          <p:cNvPr id="121" name="Google Shape;121;p21"/>
          <p:cNvSpPr txBox="1"/>
          <p:nvPr>
            <p:ph idx="1" type="body"/>
          </p:nvPr>
        </p:nvSpPr>
        <p:spPr>
          <a:xfrm>
            <a:off x="6755406" y="3877041"/>
            <a:ext cx="1977000" cy="60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zh-TW">
                <a:latin typeface="DFKai-SB"/>
                <a:ea typeface="DFKai-SB"/>
                <a:cs typeface="DFKai-SB"/>
                <a:sym typeface="DFKai-SB"/>
              </a:rPr>
              <a:t>社會貢獻</a:t>
            </a:r>
            <a:endParaRPr>
              <a:latin typeface="DFKai-SB"/>
              <a:ea typeface="DFKai-SB"/>
              <a:cs typeface="DFKai-SB"/>
              <a:sym typeface="DFKai-SB"/>
            </a:endParaRPr>
          </a:p>
        </p:txBody>
      </p:sp>
      <p:cxnSp>
        <p:nvCxnSpPr>
          <p:cNvPr id="122" name="Google Shape;122;p21"/>
          <p:cNvCxnSpPr/>
          <p:nvPr/>
        </p:nvCxnSpPr>
        <p:spPr>
          <a:xfrm rot="10800000">
            <a:off x="2317050" y="1850625"/>
            <a:ext cx="843900" cy="6369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23" name="Google Shape;123;p21"/>
          <p:cNvCxnSpPr/>
          <p:nvPr/>
        </p:nvCxnSpPr>
        <p:spPr>
          <a:xfrm rot="10800000">
            <a:off x="2309000" y="4188075"/>
            <a:ext cx="1281900" cy="1785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24" name="Google Shape;124;p21"/>
          <p:cNvCxnSpPr/>
          <p:nvPr/>
        </p:nvCxnSpPr>
        <p:spPr>
          <a:xfrm flipH="1" rot="10800000">
            <a:off x="6051175" y="4211800"/>
            <a:ext cx="1234200" cy="1707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25" name="Google Shape;125;p21"/>
          <p:cNvCxnSpPr/>
          <p:nvPr/>
        </p:nvCxnSpPr>
        <p:spPr>
          <a:xfrm flipH="1" rot="10800000">
            <a:off x="6536875" y="2030475"/>
            <a:ext cx="732600" cy="5526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126" name="Google Shape;126;p2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TW"/>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000FF"/>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